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0" r:id="rId2"/>
  </p:sldMasterIdLst>
  <p:notesMasterIdLst>
    <p:notesMasterId r:id="rId44"/>
  </p:notesMasterIdLst>
  <p:handoutMasterIdLst>
    <p:handoutMasterId r:id="rId45"/>
  </p:handoutMasterIdLst>
  <p:sldIdLst>
    <p:sldId id="260" r:id="rId3"/>
    <p:sldId id="281" r:id="rId4"/>
    <p:sldId id="280" r:id="rId5"/>
    <p:sldId id="282" r:id="rId6"/>
    <p:sldId id="261" r:id="rId7"/>
    <p:sldId id="287" r:id="rId8"/>
    <p:sldId id="266" r:id="rId9"/>
    <p:sldId id="271" r:id="rId10"/>
    <p:sldId id="275" r:id="rId11"/>
    <p:sldId id="276" r:id="rId12"/>
    <p:sldId id="277" r:id="rId13"/>
    <p:sldId id="291" r:id="rId14"/>
    <p:sldId id="289" r:id="rId15"/>
    <p:sldId id="290" r:id="rId16"/>
    <p:sldId id="288" r:id="rId17"/>
    <p:sldId id="292" r:id="rId18"/>
    <p:sldId id="284" r:id="rId19"/>
    <p:sldId id="278" r:id="rId20"/>
    <p:sldId id="293" r:id="rId21"/>
    <p:sldId id="294" r:id="rId22"/>
    <p:sldId id="295" r:id="rId23"/>
    <p:sldId id="296" r:id="rId24"/>
    <p:sldId id="315"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6"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270" autoAdjust="0"/>
  </p:normalViewPr>
  <p:slideViewPr>
    <p:cSldViewPr snapToObjects="1">
      <p:cViewPr>
        <p:scale>
          <a:sx n="77" d="100"/>
          <a:sy n="77" d="100"/>
        </p:scale>
        <p:origin x="-108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7D10BA-7DC1-D440-91C2-23922AEAB132}" type="datetimeFigureOut">
              <a:rPr lang="en-US" smtClean="0"/>
              <a:pPr/>
              <a:t>8/4/2014</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F9D499-2FB7-A940-820A-47357F2D7BC3}" type="slidenum">
              <a:rPr lang="en-US" smtClean="0"/>
              <a:pPr/>
              <a:t>‹#›</a:t>
            </a:fld>
            <a:endParaRPr lang="en-US" dirty="0"/>
          </a:p>
        </p:txBody>
      </p:sp>
    </p:spTree>
    <p:extLst>
      <p:ext uri="{BB962C8B-B14F-4D97-AF65-F5344CB8AC3E}">
        <p14:creationId xmlns:p14="http://schemas.microsoft.com/office/powerpoint/2010/main" val="212957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4C27FC-621D-2E4F-93F9-5216EE9E90EB}" type="datetimeFigureOut">
              <a:rPr lang="en-US" smtClean="0"/>
              <a:pPr/>
              <a:t>8/4/2014</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D02AA6-8339-6341-8A31-C2C1C095EA44}" type="slidenum">
              <a:rPr lang="en-US" smtClean="0"/>
              <a:pPr/>
              <a:t>‹#›</a:t>
            </a:fld>
            <a:endParaRPr lang="en-US" dirty="0"/>
          </a:p>
        </p:txBody>
      </p:sp>
    </p:spTree>
    <p:extLst>
      <p:ext uri="{BB962C8B-B14F-4D97-AF65-F5344CB8AC3E}">
        <p14:creationId xmlns:p14="http://schemas.microsoft.com/office/powerpoint/2010/main" val="1298361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Although the answer</a:t>
            </a:r>
            <a:r>
              <a:rPr lang="en-AU" baseline="0" dirty="0" smtClean="0"/>
              <a:t> seems obvious at one level, there are a number of goals which effective teachers seek to achieve –</a:t>
            </a:r>
          </a:p>
          <a:p>
            <a:r>
              <a:rPr lang="en-AU" baseline="0" dirty="0" smtClean="0"/>
              <a:t>To achieve these goals effectively it is vital that you also consider the style in which you achieve the goals.  Effective teachers approach their behaviour management goals with a very positive attitude.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Building</a:t>
            </a:r>
            <a:r>
              <a:rPr lang="en-AU" baseline="0" dirty="0" smtClean="0"/>
              <a:t> relationships is also know as winning over</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21</a:t>
            </a:fld>
            <a:endParaRPr lang="en-US" dirty="0"/>
          </a:p>
        </p:txBody>
      </p:sp>
    </p:spTree>
    <p:extLst>
      <p:ext uri="{BB962C8B-B14F-4D97-AF65-F5344CB8AC3E}">
        <p14:creationId xmlns:p14="http://schemas.microsoft.com/office/powerpoint/2010/main" val="2658700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 your school experience research</a:t>
            </a:r>
            <a:r>
              <a:rPr lang="en-AU" baseline="0" dirty="0" smtClean="0"/>
              <a:t> your school’s policy?  What do they do?</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25</a:t>
            </a:fld>
            <a:endParaRPr lang="en-US" dirty="0"/>
          </a:p>
        </p:txBody>
      </p:sp>
    </p:spTree>
    <p:extLst>
      <p:ext uri="{BB962C8B-B14F-4D97-AF65-F5344CB8AC3E}">
        <p14:creationId xmlns:p14="http://schemas.microsoft.com/office/powerpoint/2010/main" val="295440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theory is where the ‘bump’ is an escalation in the student’s behaviour </a:t>
            </a:r>
            <a:r>
              <a:rPr lang="en-AU" dirty="0" err="1" smtClean="0"/>
              <a:t>ie</a:t>
            </a:r>
            <a:r>
              <a:rPr lang="en-AU" dirty="0" smtClean="0"/>
              <a:t> move towards</a:t>
            </a:r>
            <a:r>
              <a:rPr lang="en-AU" baseline="0" dirty="0" smtClean="0"/>
              <a:t> power and revenge – bump.  The bump is where the student ups the ante and the teacher chooses an appropriate response in order to defuse the situation.  Today we are looking at Bump 1 low key responses</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26</a:t>
            </a:fld>
            <a:endParaRPr lang="en-US" dirty="0"/>
          </a:p>
        </p:txBody>
      </p:sp>
    </p:spTree>
    <p:extLst>
      <p:ext uri="{BB962C8B-B14F-4D97-AF65-F5344CB8AC3E}">
        <p14:creationId xmlns:p14="http://schemas.microsoft.com/office/powerpoint/2010/main" val="1302272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would a Brit, a German or an American interpret this gesture?</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33</a:t>
            </a:fld>
            <a:endParaRPr lang="en-US" dirty="0"/>
          </a:p>
        </p:txBody>
      </p:sp>
    </p:spTree>
    <p:extLst>
      <p:ext uri="{BB962C8B-B14F-4D97-AF65-F5344CB8AC3E}">
        <p14:creationId xmlns:p14="http://schemas.microsoft.com/office/powerpoint/2010/main" val="48843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these things</a:t>
            </a:r>
            <a:r>
              <a:rPr lang="en-AU" baseline="0" dirty="0" smtClean="0"/>
              <a:t> we have talked about here today will be the basis of a proactive classroom management strategy, the last piece of the puzzle.  A proactive  classroom management approach relates to the facilitation of the teaching and learning process as well as the preventative management of student misbehaviour</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39</a:t>
            </a:fld>
            <a:endParaRPr lang="en-US" dirty="0"/>
          </a:p>
        </p:txBody>
      </p:sp>
    </p:spTree>
    <p:extLst>
      <p:ext uri="{BB962C8B-B14F-4D97-AF65-F5344CB8AC3E}">
        <p14:creationId xmlns:p14="http://schemas.microsoft.com/office/powerpoint/2010/main" val="360993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Continuum theory from one extreme</a:t>
            </a:r>
            <a:r>
              <a:rPr lang="en-AU" baseline="0" dirty="0" smtClean="0"/>
              <a:t> to the other.  Spend a moment reflecting on your own experiences of the different approaches taken by the teachers who taught you.  Did all teachers use the same strategies?</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7</a:t>
            </a:fld>
            <a:endParaRPr lang="en-US"/>
          </a:p>
        </p:txBody>
      </p:sp>
    </p:spTree>
    <p:extLst>
      <p:ext uri="{BB962C8B-B14F-4D97-AF65-F5344CB8AC3E}">
        <p14:creationId xmlns:p14="http://schemas.microsoft.com/office/powerpoint/2010/main" val="341684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Key features</a:t>
            </a:r>
            <a:r>
              <a:rPr lang="en-AU" baseline="0" dirty="0" smtClean="0"/>
              <a:t> of a positive approach are:</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style believes</a:t>
            </a:r>
            <a:r>
              <a:rPr lang="en-AU" baseline="0" dirty="0" smtClean="0"/>
              <a:t> that :  The strategies that are used are</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Believes</a:t>
            </a:r>
            <a:r>
              <a:rPr lang="en-AU" baseline="0" dirty="0" smtClean="0"/>
              <a:t> that :</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13</a:t>
            </a:fld>
            <a:endParaRPr lang="en-US" dirty="0"/>
          </a:p>
        </p:txBody>
      </p:sp>
    </p:spTree>
    <p:extLst>
      <p:ext uri="{BB962C8B-B14F-4D97-AF65-F5344CB8AC3E}">
        <p14:creationId xmlns:p14="http://schemas.microsoft.com/office/powerpoint/2010/main" val="153851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14</a:t>
            </a:fld>
            <a:endParaRPr lang="en-US" dirty="0"/>
          </a:p>
        </p:txBody>
      </p:sp>
    </p:spTree>
    <p:extLst>
      <p:ext uri="{BB962C8B-B14F-4D97-AF65-F5344CB8AC3E}">
        <p14:creationId xmlns:p14="http://schemas.microsoft.com/office/powerpoint/2010/main" val="141683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Caring also means</a:t>
            </a:r>
            <a:r>
              <a:rPr lang="en-AU" baseline="0" dirty="0" smtClean="0"/>
              <a:t> saying NO and meaning NO at the right time</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15</a:t>
            </a:fld>
            <a:endParaRPr lang="en-US" dirty="0"/>
          </a:p>
        </p:txBody>
      </p:sp>
    </p:spTree>
    <p:extLst>
      <p:ext uri="{BB962C8B-B14F-4D97-AF65-F5344CB8AC3E}">
        <p14:creationId xmlns:p14="http://schemas.microsoft.com/office/powerpoint/2010/main" val="408914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important to maintain</a:t>
            </a:r>
            <a:r>
              <a:rPr lang="en-AU" baseline="0" dirty="0" smtClean="0"/>
              <a:t> emotional balance in busy and fast moving classroom.  You are most effective when you are calm and rational.  Remember that your emotions significantly influence the classroom climate and that positive emotions build safety and trust.</a:t>
            </a:r>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17</a:t>
            </a:fld>
            <a:endParaRPr lang="en-US" dirty="0"/>
          </a:p>
        </p:txBody>
      </p:sp>
    </p:spTree>
    <p:extLst>
      <p:ext uri="{BB962C8B-B14F-4D97-AF65-F5344CB8AC3E}">
        <p14:creationId xmlns:p14="http://schemas.microsoft.com/office/powerpoint/2010/main" val="298038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D02AA6-8339-6341-8A31-C2C1C095EA44}" type="slidenum">
              <a:rPr lang="en-US" smtClean="0"/>
              <a:pPr/>
              <a:t>20</a:t>
            </a:fld>
            <a:endParaRPr lang="en-US" dirty="0"/>
          </a:p>
        </p:txBody>
      </p:sp>
    </p:spTree>
    <p:extLst>
      <p:ext uri="{BB962C8B-B14F-4D97-AF65-F5344CB8AC3E}">
        <p14:creationId xmlns:p14="http://schemas.microsoft.com/office/powerpoint/2010/main" val="305696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705600" cy="808038"/>
          </a:xfrm>
        </p:spPr>
        <p:txBody>
          <a:bodyPr>
            <a:noAutofit/>
          </a:bodyPr>
          <a:lstStyle>
            <a:lvl1pPr algn="l">
              <a:defRPr sz="3200">
                <a:latin typeface="Verdana"/>
                <a:cs typeface="Verdana"/>
              </a:defRPr>
            </a:lvl1pPr>
          </a:lstStyle>
          <a:p>
            <a:r>
              <a:rPr lang="en-AU" dirty="0" smtClean="0"/>
              <a:t>Click to add title</a:t>
            </a:r>
            <a:endParaRPr lang="en-US" dirty="0"/>
          </a:p>
        </p:txBody>
      </p:sp>
      <p:sp>
        <p:nvSpPr>
          <p:cNvPr id="3" name="Content Placeholder 2"/>
          <p:cNvSpPr>
            <a:spLocks noGrp="1"/>
          </p:cNvSpPr>
          <p:nvPr>
            <p:ph idx="1" hasCustomPrompt="1"/>
          </p:nvPr>
        </p:nvSpPr>
        <p:spPr/>
        <p:txBody>
          <a:bodyPr>
            <a:noAutofit/>
          </a:bodyPr>
          <a:lstStyle>
            <a:lvl1pPr marL="457200" indent="-457200">
              <a:spcBef>
                <a:spcPts val="1200"/>
              </a:spcBef>
              <a:buFont typeface="Arial"/>
              <a:buChar char="•"/>
              <a:defRPr sz="2400">
                <a:latin typeface="Verdana" pitchFamily="34" charset="0"/>
                <a:ea typeface="Verdana" pitchFamily="34" charset="0"/>
                <a:cs typeface="Verdana" pitchFamily="34" charset="0"/>
              </a:defRPr>
            </a:lvl1pPr>
          </a:lstStyle>
          <a:p>
            <a:pPr lvl="0"/>
            <a:r>
              <a:rPr lang="en-AU" dirty="0" smtClean="0"/>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200">
                <a:latin typeface="Verdana" pitchFamily="34" charset="0"/>
                <a:ea typeface="Verdana" pitchFamily="34" charset="0"/>
                <a:cs typeface="Verdana" pitchFamily="34" charset="0"/>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60C805-36DB-EC4B-AFA9-C16EFAE6EB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7XXX-Powerpoint Template_1_p2.jp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4F1E8-EC8D-B04D-B431-5C564326A3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7XXX-Powerpoint Template_4_p1.jpg"/>
          <p:cNvPicPr>
            <a:picLocks noChangeAspect="1"/>
          </p:cNvPicPr>
          <p:nvPr/>
        </p:nvPicPr>
        <p:blipFill>
          <a:blip r:embed="rId3"/>
          <a:stretch>
            <a:fillRect/>
          </a:stretch>
        </p:blipFill>
        <p:spPr>
          <a:xfrm>
            <a:off x="11430" y="15240"/>
            <a:ext cx="9121140" cy="6827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936103"/>
          </a:xfrm>
        </p:spPr>
        <p:txBody>
          <a:bodyPr/>
          <a:lstStyle/>
          <a:p>
            <a:r>
              <a:rPr lang="en-AU" dirty="0" smtClean="0"/>
              <a:t>Classroom Management</a:t>
            </a:r>
            <a:endParaRPr lang="en-AU" dirty="0"/>
          </a:p>
        </p:txBody>
      </p:sp>
      <p:sp>
        <p:nvSpPr>
          <p:cNvPr id="3" name="Subtitle 2"/>
          <p:cNvSpPr>
            <a:spLocks noGrp="1"/>
          </p:cNvSpPr>
          <p:nvPr>
            <p:ph type="subTitle" idx="1"/>
          </p:nvPr>
        </p:nvSpPr>
        <p:spPr>
          <a:xfrm>
            <a:off x="685800" y="1052736"/>
            <a:ext cx="7772400" cy="5400600"/>
          </a:xfrm>
        </p:spPr>
        <p:txBody>
          <a:bodyPr/>
          <a:lstStyle/>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endParaRPr lang="en-AU" dirty="0" smtClean="0">
              <a:latin typeface="Verdana"/>
              <a:cs typeface="Verdana"/>
            </a:endParaRPr>
          </a:p>
          <a:p>
            <a:r>
              <a:rPr lang="en-AU" dirty="0" smtClean="0">
                <a:latin typeface="Verdana"/>
                <a:cs typeface="Verdana"/>
              </a:rPr>
              <a:t>Libby Jackson-Barrett</a:t>
            </a:r>
            <a:endParaRPr lang="en-AU" dirty="0">
              <a:latin typeface="Verdana"/>
              <a:cs typeface="Verdana"/>
            </a:endParaRPr>
          </a:p>
        </p:txBody>
      </p:sp>
      <p:sp>
        <p:nvSpPr>
          <p:cNvPr id="4" name="Slide Number Placeholder 3"/>
          <p:cNvSpPr>
            <a:spLocks noGrp="1"/>
          </p:cNvSpPr>
          <p:nvPr>
            <p:ph type="sldNum" sz="quarter" idx="12"/>
          </p:nvPr>
        </p:nvSpPr>
        <p:spPr/>
        <p:txBody>
          <a:bodyPr/>
          <a:lstStyle/>
          <a:p>
            <a:fld id="{5860C805-36DB-EC4B-AFA9-C16EFAE6EBC4}" type="slidenum">
              <a:rPr lang="en-US" smtClean="0"/>
              <a:pPr/>
              <a:t>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502620"/>
            <a:ext cx="6801370" cy="43746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r>
              <a:rPr lang="en-AU" b="1" dirty="0" smtClean="0"/>
              <a:t>4 Key Ideas</a:t>
            </a:r>
            <a:endParaRPr lang="en-AU" b="1" dirty="0"/>
          </a:p>
        </p:txBody>
      </p:sp>
      <p:sp>
        <p:nvSpPr>
          <p:cNvPr id="3" name="Content Placeholder 2"/>
          <p:cNvSpPr>
            <a:spLocks noGrp="1"/>
          </p:cNvSpPr>
          <p:nvPr>
            <p:ph idx="1"/>
          </p:nvPr>
        </p:nvSpPr>
        <p:spPr/>
        <p:txBody>
          <a:bodyPr/>
          <a:lstStyle/>
          <a:p>
            <a:pPr>
              <a:buFont typeface="+mj-lt"/>
              <a:buAutoNum type="arabicPeriod"/>
            </a:pPr>
            <a:r>
              <a:rPr lang="en-AU" dirty="0" smtClean="0"/>
              <a:t>Teacher Attitude and Actions</a:t>
            </a:r>
          </a:p>
          <a:p>
            <a:pPr marL="0" indent="0">
              <a:buNone/>
            </a:pPr>
            <a:endParaRPr lang="en-AU" dirty="0" smtClean="0"/>
          </a:p>
          <a:p>
            <a:pPr marL="0" indent="0">
              <a:buNone/>
            </a:pPr>
            <a:endParaRPr lang="en-AU" dirty="0" smtClean="0"/>
          </a:p>
          <a:p>
            <a:pPr marL="0" indent="0">
              <a:buNone/>
            </a:pPr>
            <a:r>
              <a:rPr lang="en-AU" dirty="0" smtClean="0"/>
              <a:t>The classroom Teacher’s attitude towards student misbehaviour underpins the effectiveness of their management response</a:t>
            </a:r>
          </a:p>
          <a:p>
            <a:pPr marL="0" indent="0">
              <a:buNone/>
            </a:pPr>
            <a:r>
              <a:rPr lang="en-AU" dirty="0" smtClean="0"/>
              <a:t> </a:t>
            </a:r>
          </a:p>
          <a:p>
            <a:pPr marL="0" indent="0">
              <a:buNone/>
            </a:pPr>
            <a:endParaRPr lang="en-AU" dirty="0" smtClean="0"/>
          </a:p>
          <a:p>
            <a:pPr marL="0" indent="0">
              <a:buNone/>
            </a:pPr>
            <a:r>
              <a:rPr lang="en-AU" dirty="0" smtClean="0"/>
              <a:t>Three styles of management</a:t>
            </a:r>
          </a:p>
          <a:p>
            <a:pPr>
              <a:buNone/>
            </a:pPr>
            <a:endParaRPr lang="en-AU" dirty="0" smtClean="0"/>
          </a:p>
          <a:p>
            <a:pPr>
              <a:buNone/>
            </a:pPr>
            <a:endParaRPr lang="en-AU" dirty="0" smtClean="0"/>
          </a:p>
        </p:txBody>
      </p:sp>
      <p:sp>
        <p:nvSpPr>
          <p:cNvPr id="4" name="Down Arrow 3"/>
          <p:cNvSpPr/>
          <p:nvPr/>
        </p:nvSpPr>
        <p:spPr>
          <a:xfrm>
            <a:off x="1331640" y="450912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Down Arrow 4"/>
          <p:cNvSpPr/>
          <p:nvPr/>
        </p:nvSpPr>
        <p:spPr>
          <a:xfrm>
            <a:off x="1331640" y="2060848"/>
            <a:ext cx="484632"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6705600" cy="1800200"/>
          </a:xfrm>
        </p:spPr>
        <p:txBody>
          <a:bodyPr/>
          <a:lstStyle/>
          <a:p>
            <a:r>
              <a:rPr lang="en-AU" sz="2800" b="1" dirty="0"/>
              <a:t>Hostile and </a:t>
            </a:r>
            <a:r>
              <a:rPr lang="en-AU" sz="2800" b="1" dirty="0" smtClean="0"/>
              <a:t>aggressive</a:t>
            </a:r>
            <a:r>
              <a:rPr lang="en-AU" dirty="0" smtClean="0"/>
              <a:t/>
            </a:r>
            <a:br>
              <a:rPr lang="en-AU" dirty="0" smtClean="0"/>
            </a:br>
            <a:r>
              <a:rPr lang="en-AU" dirty="0"/>
              <a:t/>
            </a:r>
            <a:br>
              <a:rPr lang="en-AU" dirty="0"/>
            </a:br>
            <a:r>
              <a:rPr lang="en-AU" dirty="0"/>
              <a:t/>
            </a:r>
            <a:br>
              <a:rPr lang="en-AU" dirty="0"/>
            </a:br>
            <a:endParaRPr lang="en-AU" dirty="0"/>
          </a:p>
        </p:txBody>
      </p:sp>
      <p:sp>
        <p:nvSpPr>
          <p:cNvPr id="5" name="Content Placeholder 4"/>
          <p:cNvSpPr>
            <a:spLocks noGrp="1"/>
          </p:cNvSpPr>
          <p:nvPr>
            <p:ph idx="1"/>
          </p:nvPr>
        </p:nvSpPr>
        <p:spPr>
          <a:xfrm>
            <a:off x="457200" y="3284984"/>
            <a:ext cx="8229600" cy="3240360"/>
          </a:xfrm>
        </p:spPr>
        <p:txBody>
          <a:bodyPr/>
          <a:lstStyle/>
          <a:p>
            <a:r>
              <a:rPr lang="en-AU" dirty="0" smtClean="0"/>
              <a:t>Students must be controlled</a:t>
            </a:r>
          </a:p>
          <a:p>
            <a:r>
              <a:rPr lang="en-AU" i="1" dirty="0" smtClean="0"/>
              <a:t>Don’t smile until Christmas </a:t>
            </a:r>
            <a:r>
              <a:rPr lang="en-AU" dirty="0" smtClean="0"/>
              <a:t>as sound advice</a:t>
            </a:r>
          </a:p>
          <a:p>
            <a:r>
              <a:rPr lang="en-AU" dirty="0" smtClean="0"/>
              <a:t>Adults deserve respect automatically: children must earn it</a:t>
            </a:r>
          </a:p>
          <a:p>
            <a:r>
              <a:rPr lang="en-AU" dirty="0" smtClean="0"/>
              <a:t>If one person gets away with it they’ll all do it</a:t>
            </a:r>
          </a:p>
          <a:p>
            <a:r>
              <a:rPr lang="en-AU" dirty="0" smtClean="0"/>
              <a:t>Teaching is a battle that they must win all the time</a:t>
            </a:r>
          </a:p>
        </p:txBody>
      </p:sp>
      <p:pic>
        <p:nvPicPr>
          <p:cNvPr id="7" name="Picture 6" descr="imagesCAVFDPVQ.jpg"/>
          <p:cNvPicPr>
            <a:picLocks noChangeAspect="1"/>
          </p:cNvPicPr>
          <p:nvPr/>
        </p:nvPicPr>
        <p:blipFill>
          <a:blip r:embed="rId3"/>
          <a:stretch>
            <a:fillRect/>
          </a:stretch>
        </p:blipFill>
        <p:spPr>
          <a:xfrm>
            <a:off x="1691679" y="692696"/>
            <a:ext cx="4779813" cy="25922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35280" cy="2232248"/>
          </a:xfrm>
        </p:spPr>
        <p:txBody>
          <a:bodyPr/>
          <a:lstStyle/>
          <a:p>
            <a:r>
              <a:rPr lang="en-AU" dirty="0" smtClean="0"/>
              <a:t/>
            </a:r>
            <a:br>
              <a:rPr lang="en-AU" dirty="0" smtClean="0"/>
            </a:br>
            <a:r>
              <a:rPr lang="en-AU" dirty="0"/>
              <a:t/>
            </a:r>
            <a:br>
              <a:rPr lang="en-AU" dirty="0"/>
            </a:br>
            <a:r>
              <a:rPr lang="en-AU" dirty="0" smtClean="0"/>
              <a:t/>
            </a:r>
            <a:br>
              <a:rPr lang="en-AU" dirty="0" smtClean="0"/>
            </a:br>
            <a:r>
              <a:rPr lang="en-AU" sz="2800" b="1" dirty="0" smtClean="0"/>
              <a:t>Strategies</a:t>
            </a:r>
            <a:r>
              <a:rPr lang="en-AU" sz="2800" dirty="0" smtClean="0"/>
              <a:t/>
            </a:r>
            <a:br>
              <a:rPr lang="en-AU" sz="2800" dirty="0" smtClean="0"/>
            </a:br>
            <a:r>
              <a:rPr lang="en-AU" sz="2800" dirty="0" smtClean="0"/>
              <a:t>- tell students what to do</a:t>
            </a:r>
            <a:br>
              <a:rPr lang="en-AU" sz="2800" dirty="0" smtClean="0"/>
            </a:br>
            <a:r>
              <a:rPr lang="en-AU" sz="2800" dirty="0" smtClean="0"/>
              <a:t>- threaten students with punishments</a:t>
            </a:r>
            <a:br>
              <a:rPr lang="en-AU" sz="2800" dirty="0" smtClean="0"/>
            </a:br>
            <a:r>
              <a:rPr lang="en-AU" sz="2800" dirty="0" smtClean="0"/>
              <a:t>- send students to someone else</a:t>
            </a:r>
            <a:br>
              <a:rPr lang="en-AU" sz="2800"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dirty="0"/>
          </a:p>
        </p:txBody>
      </p:sp>
      <p:sp>
        <p:nvSpPr>
          <p:cNvPr id="3" name="Content Placeholder 2"/>
          <p:cNvSpPr>
            <a:spLocks noGrp="1"/>
          </p:cNvSpPr>
          <p:nvPr>
            <p:ph idx="1"/>
          </p:nvPr>
        </p:nvSpPr>
        <p:spPr>
          <a:xfrm>
            <a:off x="457200" y="2636912"/>
            <a:ext cx="8229600" cy="3489251"/>
          </a:xfrm>
        </p:spPr>
        <p:txBody>
          <a:bodyPr/>
          <a:lstStyle/>
          <a:p>
            <a:pPr marL="0" indent="0">
              <a:buNone/>
            </a:pPr>
            <a:r>
              <a:rPr lang="en-AU" sz="2800" b="1" dirty="0" smtClean="0"/>
              <a:t>Outcomes</a:t>
            </a:r>
          </a:p>
          <a:p>
            <a:pPr>
              <a:buFontTx/>
              <a:buChar char="-"/>
            </a:pPr>
            <a:r>
              <a:rPr lang="en-AU" sz="2800" dirty="0" smtClean="0"/>
              <a:t>Poor quality relationships</a:t>
            </a:r>
          </a:p>
          <a:p>
            <a:pPr>
              <a:buFontTx/>
              <a:buChar char="-"/>
            </a:pPr>
            <a:r>
              <a:rPr lang="en-AU" sz="2800" dirty="0" smtClean="0"/>
              <a:t>High quality stress- teacher resilience?</a:t>
            </a:r>
          </a:p>
          <a:p>
            <a:pPr>
              <a:buFontTx/>
              <a:buChar char="-"/>
            </a:pPr>
            <a:r>
              <a:rPr lang="en-AU" sz="2800" dirty="0" smtClean="0"/>
              <a:t>Significantly impairs learning, motivation and risk taking</a:t>
            </a:r>
            <a:endParaRPr lang="en-AU" sz="2800" dirty="0"/>
          </a:p>
        </p:txBody>
      </p:sp>
    </p:spTree>
    <p:extLst>
      <p:ext uri="{BB962C8B-B14F-4D97-AF65-F5344CB8AC3E}">
        <p14:creationId xmlns:p14="http://schemas.microsoft.com/office/powerpoint/2010/main" val="323086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smtClean="0"/>
              <a:t>Best Friend</a:t>
            </a:r>
            <a:br>
              <a:rPr lang="en-AU" dirty="0" smtClean="0"/>
            </a:br>
            <a:r>
              <a:rPr lang="en-AU" dirty="0"/>
              <a:t/>
            </a:r>
            <a:br>
              <a:rPr lang="en-AU" dirty="0"/>
            </a:br>
            <a:endParaRPr lang="en-AU" dirty="0"/>
          </a:p>
        </p:txBody>
      </p:sp>
      <p:sp>
        <p:nvSpPr>
          <p:cNvPr id="15" name="Content Placeholder 14"/>
          <p:cNvSpPr>
            <a:spLocks noGrp="1"/>
          </p:cNvSpPr>
          <p:nvPr>
            <p:ph idx="1"/>
          </p:nvPr>
        </p:nvSpPr>
        <p:spPr>
          <a:xfrm>
            <a:off x="3779912" y="404664"/>
            <a:ext cx="4906888" cy="6048672"/>
          </a:xfrm>
        </p:spPr>
        <p:txBody>
          <a:bodyPr/>
          <a:lstStyle/>
          <a:p>
            <a:endParaRPr lang="en-AU" sz="2800" dirty="0" smtClean="0"/>
          </a:p>
          <a:p>
            <a:r>
              <a:rPr lang="en-AU" sz="2800" b="1" dirty="0" smtClean="0"/>
              <a:t>Best Friend</a:t>
            </a:r>
          </a:p>
          <a:p>
            <a:r>
              <a:rPr lang="en-AU" sz="2800" dirty="0" smtClean="0"/>
              <a:t>-students need nurturing like buds on a flower</a:t>
            </a:r>
          </a:p>
          <a:p>
            <a:r>
              <a:rPr lang="en-AU" sz="2800" dirty="0" smtClean="0"/>
              <a:t>-Being nice and friendly makes students like you</a:t>
            </a:r>
          </a:p>
          <a:p>
            <a:r>
              <a:rPr lang="en-AU" sz="2800" dirty="0" smtClean="0"/>
              <a:t>-all you need to do is plan well and you’ll prevent misbehaviour</a:t>
            </a:r>
          </a:p>
          <a:p>
            <a:pPr marL="0" indent="0">
              <a:buNone/>
            </a:pPr>
            <a:r>
              <a:rPr lang="en-AU" sz="2800" dirty="0" smtClean="0"/>
              <a:t>   - negotiate everything</a:t>
            </a:r>
            <a:endParaRPr lang="en-AU" sz="2800" dirty="0"/>
          </a:p>
          <a:p>
            <a:endParaRPr lang="en-AU" sz="2800" dirty="0"/>
          </a:p>
        </p:txBody>
      </p:sp>
      <p:pic>
        <p:nvPicPr>
          <p:cNvPr id="16" name="Content Placeholder 5" descr="p15.jpg"/>
          <p:cNvPicPr>
            <a:picLocks noChangeAspect="1"/>
          </p:cNvPicPr>
          <p:nvPr/>
        </p:nvPicPr>
        <p:blipFill>
          <a:blip r:embed="rId3"/>
          <a:stretch>
            <a:fillRect/>
          </a:stretch>
        </p:blipFill>
        <p:spPr>
          <a:xfrm>
            <a:off x="323528" y="332656"/>
            <a:ext cx="3960440" cy="5760640"/>
          </a:xfrm>
          <a:prstGeom prst="rect">
            <a:avLst/>
          </a:prstGeom>
        </p:spPr>
      </p:pic>
    </p:spTree>
    <p:extLst>
      <p:ext uri="{BB962C8B-B14F-4D97-AF65-F5344CB8AC3E}">
        <p14:creationId xmlns:p14="http://schemas.microsoft.com/office/powerpoint/2010/main" val="26814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9433048" cy="2736304"/>
          </a:xfrm>
        </p:spPr>
        <p:txBody>
          <a:bodyPr/>
          <a:lstStyle/>
          <a:p>
            <a:r>
              <a:rPr lang="en-AU" sz="2800" b="1" dirty="0" smtClean="0"/>
              <a:t>Strategies</a:t>
            </a:r>
            <a:br>
              <a:rPr lang="en-AU" sz="2800" b="1" dirty="0" smtClean="0"/>
            </a:br>
            <a:r>
              <a:rPr lang="en-AU" sz="2800" b="1" dirty="0" smtClean="0"/>
              <a:t/>
            </a:r>
            <a:br>
              <a:rPr lang="en-AU" sz="2800" b="1" dirty="0" smtClean="0"/>
            </a:br>
            <a:r>
              <a:rPr lang="en-AU" sz="2400" dirty="0" smtClean="0"/>
              <a:t>- asking, negotiating, pleading followed by getting 	frustrated and cross.  For example;</a:t>
            </a:r>
            <a:br>
              <a:rPr lang="en-AU" sz="2400" dirty="0" smtClean="0"/>
            </a:br>
            <a:r>
              <a:rPr lang="en-AU" sz="2400" dirty="0" smtClean="0"/>
              <a:t>- how many times do I have to tell you to be quiet? 	(heavy sigh)</a:t>
            </a:r>
            <a:br>
              <a:rPr lang="en-AU" sz="2400" dirty="0" smtClean="0"/>
            </a:br>
            <a:r>
              <a:rPr lang="en-AU" sz="2400" dirty="0" smtClean="0"/>
              <a:t>- why are you still doing that? (hurt &amp; dismayed)</a:t>
            </a:r>
            <a:br>
              <a:rPr lang="en-AU" sz="2400" dirty="0" smtClean="0"/>
            </a:br>
            <a:r>
              <a:rPr lang="en-AU" sz="2400" dirty="0" smtClean="0"/>
              <a:t>- wait outside, I’m fed up with you (emotional 	overload)</a:t>
            </a:r>
            <a:br>
              <a:rPr lang="en-AU" sz="2400" dirty="0" smtClean="0"/>
            </a:br>
            <a:endParaRPr lang="en-AU" sz="2400" b="1" dirty="0"/>
          </a:p>
        </p:txBody>
      </p:sp>
      <p:sp>
        <p:nvSpPr>
          <p:cNvPr id="3" name="Content Placeholder 2"/>
          <p:cNvSpPr>
            <a:spLocks noGrp="1"/>
          </p:cNvSpPr>
          <p:nvPr>
            <p:ph idx="1"/>
          </p:nvPr>
        </p:nvSpPr>
        <p:spPr>
          <a:xfrm>
            <a:off x="-180528" y="3501008"/>
            <a:ext cx="8867328" cy="3096344"/>
          </a:xfrm>
        </p:spPr>
        <p:txBody>
          <a:bodyPr/>
          <a:lstStyle/>
          <a:p>
            <a:pPr marL="0" indent="0">
              <a:buNone/>
            </a:pPr>
            <a:endParaRPr lang="en-AU" sz="2800" b="1" dirty="0" smtClean="0"/>
          </a:p>
          <a:p>
            <a:pPr marL="0" indent="0">
              <a:buNone/>
            </a:pPr>
            <a:r>
              <a:rPr lang="en-AU" sz="2800" b="1" dirty="0" smtClean="0"/>
              <a:t>	Outcomes</a:t>
            </a:r>
          </a:p>
          <a:p>
            <a:pPr marL="0" indent="0">
              <a:buNone/>
            </a:pPr>
            <a:r>
              <a:rPr lang="en-AU" dirty="0" smtClean="0"/>
              <a:t>	-Uncertainty leads to insecurity</a:t>
            </a:r>
          </a:p>
          <a:p>
            <a:pPr marL="0" indent="0">
              <a:buNone/>
            </a:pPr>
            <a:r>
              <a:rPr lang="en-AU" dirty="0" smtClean="0"/>
              <a:t>	-leadership in the classroom is ‘up for grabs’</a:t>
            </a:r>
          </a:p>
          <a:p>
            <a:pPr marL="0" indent="0">
              <a:buNone/>
            </a:pPr>
            <a:r>
              <a:rPr lang="en-AU" dirty="0" smtClean="0"/>
              <a:t>	-learning, motivation and risk taking are 	  				 significantly impaired</a:t>
            </a:r>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3936208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96" y="-531440"/>
            <a:ext cx="8443192" cy="3816424"/>
          </a:xfrm>
        </p:spPr>
        <p:txBody>
          <a:bodyPr/>
          <a:lstStyle/>
          <a:p>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b="1" dirty="0" smtClean="0"/>
              <a:t/>
            </a:r>
            <a:br>
              <a:rPr lang="en-AU" b="1" dirty="0" smtClean="0"/>
            </a:br>
            <a:r>
              <a:rPr lang="en-AU" b="1" dirty="0"/>
              <a:t/>
            </a:r>
            <a:br>
              <a:rPr lang="en-AU" b="1" dirty="0"/>
            </a:br>
            <a:r>
              <a:rPr lang="en-AU" sz="2800" b="1" dirty="0" smtClean="0"/>
              <a:t>Firm but Fair – tough care</a:t>
            </a:r>
            <a:br>
              <a:rPr lang="en-AU" sz="2800" b="1" dirty="0" smtClean="0"/>
            </a:br>
            <a:r>
              <a:rPr lang="en-AU" sz="2800" b="1" dirty="0" smtClean="0"/>
              <a:t/>
            </a:r>
            <a:br>
              <a:rPr lang="en-AU" sz="2800" b="1" dirty="0" smtClean="0"/>
            </a:br>
            <a:r>
              <a:rPr lang="en-AU" sz="2400" dirty="0" smtClean="0"/>
              <a:t>- 	a teacher’s job is to set boundaries</a:t>
            </a:r>
            <a:br>
              <a:rPr lang="en-AU" sz="2400" dirty="0" smtClean="0"/>
            </a:br>
            <a:r>
              <a:rPr lang="en-AU" sz="2400" dirty="0" smtClean="0"/>
              <a:t>- 	a student’s job is to test them</a:t>
            </a:r>
            <a:br>
              <a:rPr lang="en-AU" sz="2400" dirty="0" smtClean="0"/>
            </a:br>
            <a:r>
              <a:rPr lang="en-AU" sz="2400" dirty="0" smtClean="0"/>
              <a:t>- 	students making mistakes about their   	behaviour is normal and healthy</a:t>
            </a:r>
            <a:br>
              <a:rPr lang="en-AU" sz="2400" dirty="0" smtClean="0"/>
            </a:br>
            <a:r>
              <a:rPr lang="en-AU" sz="2400" dirty="0" smtClean="0"/>
              <a:t>- 	students should be helped to experience            	success and achievement – high expectations</a:t>
            </a:r>
            <a:br>
              <a:rPr lang="en-AU" sz="2400" dirty="0" smtClean="0"/>
            </a:br>
            <a:r>
              <a:rPr lang="en-AU" sz="2400" dirty="0" smtClean="0"/>
              <a:t/>
            </a:r>
            <a:br>
              <a:rPr lang="en-AU" sz="2400" dirty="0" smtClean="0"/>
            </a:br>
            <a:r>
              <a:rPr lang="en-AU" sz="2800" b="1" dirty="0" smtClean="0"/>
              <a:t/>
            </a:r>
            <a:br>
              <a:rPr lang="en-AU" sz="2800" b="1" dirty="0" smtClean="0"/>
            </a:br>
            <a:r>
              <a:rPr lang="en-AU" b="1" dirty="0" smtClean="0"/>
              <a:t/>
            </a:r>
            <a:br>
              <a:rPr lang="en-AU" b="1" dirty="0" smtClean="0"/>
            </a:br>
            <a:r>
              <a:rPr lang="en-AU" b="1" dirty="0" smtClean="0"/>
              <a:t/>
            </a:r>
            <a:br>
              <a:rPr lang="en-AU" b="1" dirty="0" smtClean="0"/>
            </a:br>
            <a:r>
              <a:rPr lang="en-AU" b="1" dirty="0"/>
              <a:t/>
            </a:r>
            <a:br>
              <a:rPr lang="en-AU" b="1" dirty="0"/>
            </a:br>
            <a:endParaRPr lang="en-AU"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3140968"/>
            <a:ext cx="5616624" cy="3600400"/>
          </a:xfrm>
        </p:spPr>
      </p:pic>
    </p:spTree>
    <p:extLst>
      <p:ext uri="{BB962C8B-B14F-4D97-AF65-F5344CB8AC3E}">
        <p14:creationId xmlns:p14="http://schemas.microsoft.com/office/powerpoint/2010/main" val="385104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35280" cy="4547592"/>
          </a:xfrm>
        </p:spPr>
        <p:txBody>
          <a:bodyPr/>
          <a:lstStyle/>
          <a:p>
            <a:r>
              <a:rPr lang="en-AU" sz="2800" b="1" dirty="0" smtClean="0"/>
              <a:t>Strategies</a:t>
            </a:r>
            <a:br>
              <a:rPr lang="en-AU" sz="2800" b="1" dirty="0" smtClean="0"/>
            </a:br>
            <a:r>
              <a:rPr lang="en-AU" sz="2800" b="1" dirty="0" smtClean="0"/>
              <a:t/>
            </a:r>
            <a:br>
              <a:rPr lang="en-AU" sz="2800" b="1" dirty="0" smtClean="0"/>
            </a:br>
            <a:r>
              <a:rPr lang="en-AU" sz="2800" dirty="0" smtClean="0"/>
              <a:t>-	</a:t>
            </a:r>
            <a:r>
              <a:rPr lang="en-AU" sz="2400" dirty="0" smtClean="0"/>
              <a:t>treats behaviour as a choice</a:t>
            </a:r>
            <a:br>
              <a:rPr lang="en-AU" sz="2400" dirty="0" smtClean="0"/>
            </a:br>
            <a:r>
              <a:rPr lang="en-AU" sz="2400" dirty="0" smtClean="0"/>
              <a:t>-	holds students accountable for their choice</a:t>
            </a:r>
            <a:br>
              <a:rPr lang="en-AU" sz="2400" dirty="0" smtClean="0"/>
            </a:br>
            <a:r>
              <a:rPr lang="en-AU" sz="2400" dirty="0" smtClean="0"/>
              <a:t>-	creates a culture of praise that focuses on what 	children do well</a:t>
            </a:r>
            <a:br>
              <a:rPr lang="en-AU" sz="2400" dirty="0" smtClean="0"/>
            </a:br>
            <a:r>
              <a:rPr lang="en-AU" sz="2400" dirty="0" smtClean="0"/>
              <a:t>-	redirects students towards success</a:t>
            </a:r>
            <a:br>
              <a:rPr lang="en-AU" sz="2400" dirty="0" smtClean="0"/>
            </a:br>
            <a:r>
              <a:rPr lang="en-AU" sz="2400" dirty="0" smtClean="0"/>
              <a:t>-	applies sanctions if needed but does NOT</a:t>
            </a:r>
            <a:br>
              <a:rPr lang="en-AU" sz="2400" dirty="0" smtClean="0"/>
            </a:br>
            <a:r>
              <a:rPr lang="en-AU" sz="2400" dirty="0"/>
              <a:t>	</a:t>
            </a:r>
            <a:r>
              <a:rPr lang="en-AU" sz="2400" dirty="0" smtClean="0"/>
              <a:t>hold grudges</a:t>
            </a:r>
            <a:br>
              <a:rPr lang="en-AU" sz="2400" dirty="0" smtClean="0"/>
            </a:br>
            <a:r>
              <a:rPr lang="en-AU" sz="2400" dirty="0" smtClean="0"/>
              <a:t/>
            </a:r>
            <a:br>
              <a:rPr lang="en-AU" sz="2400" dirty="0" smtClean="0"/>
            </a:br>
            <a:r>
              <a:rPr lang="en-AU" sz="2800" b="1" dirty="0" smtClean="0"/>
              <a:t>Outcomes</a:t>
            </a:r>
            <a:r>
              <a:rPr lang="en-AU" sz="2800" dirty="0" smtClean="0"/>
              <a:t/>
            </a:r>
            <a:br>
              <a:rPr lang="en-AU" sz="2800" dirty="0" smtClean="0"/>
            </a:br>
            <a:r>
              <a:rPr lang="en-AU" sz="2800" b="1" dirty="0" smtClean="0"/>
              <a:t/>
            </a:r>
            <a:br>
              <a:rPr lang="en-AU" sz="2800" b="1" dirty="0" smtClean="0"/>
            </a:br>
            <a:endParaRPr lang="en-AU" sz="2800" b="1" dirty="0"/>
          </a:p>
        </p:txBody>
      </p:sp>
      <p:sp>
        <p:nvSpPr>
          <p:cNvPr id="3" name="Content Placeholder 2"/>
          <p:cNvSpPr>
            <a:spLocks noGrp="1"/>
          </p:cNvSpPr>
          <p:nvPr>
            <p:ph idx="1"/>
          </p:nvPr>
        </p:nvSpPr>
        <p:spPr>
          <a:xfrm>
            <a:off x="107504" y="4509120"/>
            <a:ext cx="9036496" cy="2016224"/>
          </a:xfrm>
        </p:spPr>
        <p:txBody>
          <a:bodyPr/>
          <a:lstStyle/>
          <a:p>
            <a:pPr marL="0" indent="0">
              <a:buNone/>
            </a:pPr>
            <a:r>
              <a:rPr lang="en-AU" dirty="0" smtClean="0"/>
              <a:t>-	students learn boundaries whilst retaining dignity</a:t>
            </a:r>
          </a:p>
          <a:p>
            <a:pPr>
              <a:buFontTx/>
              <a:buChar char="-"/>
            </a:pPr>
            <a:r>
              <a:rPr lang="en-AU" dirty="0" smtClean="0"/>
              <a:t>the teacher is both leader and coach in the classroom</a:t>
            </a:r>
          </a:p>
          <a:p>
            <a:pPr>
              <a:buFontTx/>
              <a:buChar char="-"/>
            </a:pPr>
            <a:r>
              <a:rPr lang="en-AU" dirty="0" smtClean="0"/>
              <a:t>Learning, motivation and risk taking are significantly enhanced</a:t>
            </a:r>
          </a:p>
        </p:txBody>
      </p:sp>
    </p:spTree>
    <p:extLst>
      <p:ext uri="{BB962C8B-B14F-4D97-AF65-F5344CB8AC3E}">
        <p14:creationId xmlns:p14="http://schemas.microsoft.com/office/powerpoint/2010/main" val="97525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05600" cy="1163216"/>
          </a:xfrm>
        </p:spPr>
        <p:txBody>
          <a:bodyPr/>
          <a:lstStyle/>
          <a:p>
            <a:r>
              <a:rPr lang="en-AU" b="1" dirty="0" smtClean="0"/>
              <a:t>Remember to keep your own emotions in check</a:t>
            </a:r>
            <a:endParaRPr lang="en-AU" b="1" dirty="0"/>
          </a:p>
        </p:txBody>
      </p:sp>
      <p:pic>
        <p:nvPicPr>
          <p:cNvPr id="4" name="Content Placeholder 3" descr="In_the_Field_1.JPG"/>
          <p:cNvPicPr>
            <a:picLocks noGrp="1" noChangeAspect="1"/>
          </p:cNvPicPr>
          <p:nvPr>
            <p:ph idx="1"/>
          </p:nvPr>
        </p:nvPicPr>
        <p:blipFill>
          <a:blip r:embed="rId3"/>
          <a:stretch>
            <a:fillRect/>
          </a:stretch>
        </p:blipFill>
        <p:spPr>
          <a:xfrm>
            <a:off x="1661007" y="2420888"/>
            <a:ext cx="4608512" cy="381642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837882"/>
            <a:ext cx="3249216" cy="808038"/>
          </a:xfrm>
        </p:spPr>
        <p:txBody>
          <a:bodyPr/>
          <a:lstStyle/>
          <a:p>
            <a:endParaRPr lang="en-AU" dirty="0"/>
          </a:p>
        </p:txBody>
      </p:sp>
      <p:sp>
        <p:nvSpPr>
          <p:cNvPr id="3" name="Content Placeholder 2"/>
          <p:cNvSpPr>
            <a:spLocks noGrp="1"/>
          </p:cNvSpPr>
          <p:nvPr>
            <p:ph idx="1"/>
          </p:nvPr>
        </p:nvSpPr>
        <p:spPr>
          <a:xfrm flipV="1">
            <a:off x="3203848" y="1752600"/>
            <a:ext cx="1944216" cy="164232"/>
          </a:xfrm>
        </p:spPr>
        <p:txBody>
          <a:bodyPr/>
          <a:lstStyle/>
          <a:p>
            <a:endParaRPr lang="en-AU"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Autofit/>
          </a:bodyPr>
          <a:lstStyle/>
          <a:p>
            <a:pPr marL="457200" lvl="0" indent="-457200">
              <a:spcBef>
                <a:spcPts val="1200"/>
              </a:spcBef>
              <a:defRPr/>
            </a:pPr>
            <a:r>
              <a:rPr kumimoji="0" lang="en-AU"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endParaRPr kumimoji="0" lang="en-AU" sz="2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5" name="Content Placeholder 3" descr="jigsaw.jpg"/>
          <p:cNvPicPr>
            <a:picLocks noChangeAspect="1"/>
          </p:cNvPicPr>
          <p:nvPr/>
        </p:nvPicPr>
        <p:blipFill>
          <a:blip r:embed="rId2"/>
          <a:stretch>
            <a:fillRect/>
          </a:stretch>
        </p:blipFill>
        <p:spPr>
          <a:xfrm>
            <a:off x="1187624" y="692696"/>
            <a:ext cx="5832648" cy="470310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715200" cy="808038"/>
          </a:xfrm>
        </p:spPr>
        <p:txBody>
          <a:bodyPr/>
          <a:lstStyle/>
          <a:p>
            <a:r>
              <a:rPr lang="en-AU" sz="2800" b="1" dirty="0" smtClean="0"/>
              <a:t>2.  Safe Learning Environment</a:t>
            </a:r>
            <a:endParaRPr lang="en-AU" sz="2800" b="1" dirty="0"/>
          </a:p>
        </p:txBody>
      </p:sp>
      <p:sp>
        <p:nvSpPr>
          <p:cNvPr id="3" name="Content Placeholder 2"/>
          <p:cNvSpPr>
            <a:spLocks noGrp="1"/>
          </p:cNvSpPr>
          <p:nvPr>
            <p:ph idx="1"/>
          </p:nvPr>
        </p:nvSpPr>
        <p:spPr>
          <a:xfrm>
            <a:off x="457200" y="764704"/>
            <a:ext cx="8229600" cy="5832648"/>
          </a:xfrm>
        </p:spPr>
        <p:txBody>
          <a:bodyPr/>
          <a:lstStyle/>
          <a:p>
            <a:endParaRPr lang="en-AU" dirty="0" smtClean="0"/>
          </a:p>
          <a:p>
            <a:endParaRPr lang="en-AU" dirty="0"/>
          </a:p>
          <a:p>
            <a:endParaRPr lang="en-AU" dirty="0" smtClean="0"/>
          </a:p>
          <a:p>
            <a:r>
              <a:rPr lang="en-AU" dirty="0" smtClean="0"/>
              <a:t>A </a:t>
            </a:r>
            <a:r>
              <a:rPr lang="en-AU" dirty="0"/>
              <a:t>safe </a:t>
            </a:r>
            <a:r>
              <a:rPr lang="en-AU" dirty="0" smtClean="0"/>
              <a:t>learning </a:t>
            </a:r>
            <a:r>
              <a:rPr lang="en-AU" dirty="0"/>
              <a:t>environment relies on positive teacher-student and </a:t>
            </a:r>
            <a:r>
              <a:rPr lang="en-AU" dirty="0" smtClean="0"/>
              <a:t>student-peer </a:t>
            </a:r>
            <a:r>
              <a:rPr lang="en-AU" dirty="0"/>
              <a:t>relationships.  Teachers can develop relationships by taking a </a:t>
            </a:r>
            <a:r>
              <a:rPr lang="en-AU" dirty="0" smtClean="0"/>
              <a:t>genuine interest in their student’s lives</a:t>
            </a:r>
          </a:p>
          <a:p>
            <a:endParaRPr lang="en-AU" dirty="0"/>
          </a:p>
          <a:p>
            <a:endParaRPr lang="en-AU" dirty="0" smtClean="0"/>
          </a:p>
          <a:p>
            <a:endParaRPr lang="en-AU" b="1" dirty="0" smtClean="0"/>
          </a:p>
          <a:p>
            <a:r>
              <a:rPr lang="en-AU" b="1" dirty="0" smtClean="0"/>
              <a:t>RELATIONSHIPS ARE THE KEY</a:t>
            </a:r>
          </a:p>
          <a:p>
            <a:pPr marL="0" indent="0">
              <a:buNone/>
            </a:pPr>
            <a:r>
              <a:rPr lang="en-AU" dirty="0" smtClean="0"/>
              <a:t>          </a:t>
            </a:r>
            <a:endParaRPr lang="en-AU" dirty="0"/>
          </a:p>
        </p:txBody>
      </p:sp>
      <p:sp>
        <p:nvSpPr>
          <p:cNvPr id="4" name="Down Arrow 3"/>
          <p:cNvSpPr/>
          <p:nvPr/>
        </p:nvSpPr>
        <p:spPr>
          <a:xfrm>
            <a:off x="1907704" y="1268760"/>
            <a:ext cx="484632" cy="10081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Down Arrow 6"/>
          <p:cNvSpPr/>
          <p:nvPr/>
        </p:nvSpPr>
        <p:spPr>
          <a:xfrm>
            <a:off x="1907704" y="4293096"/>
            <a:ext cx="484632" cy="1080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699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b="1" dirty="0" smtClean="0"/>
              <a:t>Today’s lecture</a:t>
            </a:r>
            <a:br>
              <a:rPr lang="en-AU" b="1" dirty="0" smtClean="0"/>
            </a:br>
            <a:endParaRPr lang="en-AU" b="1" dirty="0"/>
          </a:p>
        </p:txBody>
      </p:sp>
      <p:sp>
        <p:nvSpPr>
          <p:cNvPr id="3" name="Content Placeholder 2"/>
          <p:cNvSpPr>
            <a:spLocks noGrp="1"/>
          </p:cNvSpPr>
          <p:nvPr>
            <p:ph idx="1"/>
          </p:nvPr>
        </p:nvSpPr>
        <p:spPr/>
        <p:txBody>
          <a:bodyPr/>
          <a:lstStyle/>
          <a:p>
            <a:endParaRPr lang="en-AU" dirty="0" smtClean="0"/>
          </a:p>
          <a:p>
            <a:r>
              <a:rPr lang="en-AU" dirty="0" smtClean="0"/>
              <a:t>Why manage behaviour?</a:t>
            </a:r>
          </a:p>
          <a:p>
            <a:r>
              <a:rPr lang="en-AU" dirty="0" smtClean="0"/>
              <a:t>Recipe or ‘tool box’ strategies?</a:t>
            </a:r>
          </a:p>
          <a:p>
            <a:r>
              <a:rPr lang="en-AU" dirty="0" smtClean="0"/>
              <a:t>Different approaches – some examples of strategies that work</a:t>
            </a:r>
          </a:p>
          <a:p>
            <a:r>
              <a:rPr lang="en-AU" dirty="0" smtClean="0"/>
              <a:t>Preventing and responding to misbehaviour through low-key responses</a:t>
            </a:r>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4788"/>
            <a:ext cx="8208912" cy="4392489"/>
          </a:xfrm>
        </p:spPr>
        <p:txBody>
          <a:bodyPr/>
          <a:lstStyle/>
          <a:p>
            <a:pPr marL="0" indent="0"/>
            <a:r>
              <a:rPr lang="en-AU" dirty="0" smtClean="0"/>
              <a:t>Building </a:t>
            </a:r>
            <a:r>
              <a:rPr lang="en-AU" dirty="0"/>
              <a:t>positive relationships </a:t>
            </a:r>
            <a:r>
              <a:rPr lang="en-AU" dirty="0" smtClean="0"/>
              <a:t/>
            </a:r>
            <a:br>
              <a:rPr lang="en-AU" dirty="0" smtClean="0"/>
            </a:br>
            <a:r>
              <a:rPr lang="en-AU" dirty="0" smtClean="0"/>
              <a:t>with students </a:t>
            </a:r>
            <a:r>
              <a:rPr lang="en-AU" dirty="0"/>
              <a:t>is at the heart of effective behaviour management.  </a:t>
            </a:r>
            <a:r>
              <a:rPr lang="en-AU" dirty="0" smtClean="0"/>
              <a:t/>
            </a:r>
            <a:br>
              <a:rPr lang="en-AU" dirty="0" smtClean="0"/>
            </a:br>
            <a:r>
              <a:rPr lang="en-AU" dirty="0"/>
              <a:t/>
            </a:r>
            <a:br>
              <a:rPr lang="en-AU" dirty="0"/>
            </a:br>
            <a:r>
              <a:rPr lang="en-AU" dirty="0" smtClean="0"/>
              <a:t>A </a:t>
            </a:r>
            <a:r>
              <a:rPr lang="en-AU" dirty="0"/>
              <a:t>strong relationship connects you to your </a:t>
            </a:r>
            <a:r>
              <a:rPr lang="en-AU" dirty="0" smtClean="0"/>
              <a:t>students however </a:t>
            </a:r>
            <a:r>
              <a:rPr lang="en-AU" dirty="0"/>
              <a:t>without a connection your ability to influence and lead them is diminished.</a:t>
            </a:r>
            <a:br>
              <a:rPr lang="en-AU" dirty="0"/>
            </a:br>
            <a:r>
              <a:rPr lang="en-AU" dirty="0"/>
              <a:t/>
            </a:r>
            <a:br>
              <a:rPr lang="en-AU" dirty="0"/>
            </a:br>
            <a:r>
              <a:rPr lang="en-AU" dirty="0" smtClean="0"/>
              <a:t>						</a:t>
            </a:r>
            <a:r>
              <a:rPr lang="en-AU" sz="1200" dirty="0" err="1" smtClean="0"/>
              <a:t>Allira</a:t>
            </a:r>
            <a:r>
              <a:rPr lang="en-AU" sz="1200" dirty="0" smtClean="0"/>
              <a:t> 6 years</a:t>
            </a:r>
            <a:endParaRPr lang="en-AU" sz="1200" dirty="0"/>
          </a:p>
        </p:txBody>
      </p:sp>
      <p:sp>
        <p:nvSpPr>
          <p:cNvPr id="3" name="Content Placeholder 2"/>
          <p:cNvSpPr>
            <a:spLocks noGrp="1"/>
          </p:cNvSpPr>
          <p:nvPr>
            <p:ph idx="1"/>
          </p:nvPr>
        </p:nvSpPr>
        <p:spPr>
          <a:xfrm>
            <a:off x="251520" y="675505"/>
            <a:ext cx="8435280" cy="3761607"/>
          </a:xfrm>
        </p:spPr>
        <p:txBody>
          <a:bodyPr/>
          <a:lstStyle/>
          <a:p>
            <a:endParaRPr lang="en-AU" dirty="0" smtClean="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149080"/>
            <a:ext cx="4042792" cy="2592288"/>
          </a:xfrm>
          <a:prstGeom prst="rect">
            <a:avLst/>
          </a:prstGeom>
        </p:spPr>
      </p:pic>
    </p:spTree>
    <p:extLst>
      <p:ext uri="{BB962C8B-B14F-4D97-AF65-F5344CB8AC3E}">
        <p14:creationId xmlns:p14="http://schemas.microsoft.com/office/powerpoint/2010/main" val="768072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7283152" cy="576064"/>
          </a:xfrm>
        </p:spPr>
        <p:txBody>
          <a:bodyPr/>
          <a:lstStyle/>
          <a:p>
            <a:r>
              <a:rPr lang="en-AU" sz="2800" b="1" dirty="0" smtClean="0"/>
              <a:t>Relationships can be enhanced by</a:t>
            </a:r>
            <a:endParaRPr lang="en-AU" sz="2800" b="1" dirty="0"/>
          </a:p>
        </p:txBody>
      </p:sp>
      <p:sp>
        <p:nvSpPr>
          <p:cNvPr id="3" name="Content Placeholder 2"/>
          <p:cNvSpPr>
            <a:spLocks noGrp="1"/>
          </p:cNvSpPr>
          <p:nvPr>
            <p:ph idx="1"/>
          </p:nvPr>
        </p:nvSpPr>
        <p:spPr>
          <a:xfrm>
            <a:off x="457200" y="2276872"/>
            <a:ext cx="8229600" cy="3849291"/>
          </a:xfrm>
        </p:spPr>
        <p:txBody>
          <a:bodyPr/>
          <a:lstStyle/>
          <a:p>
            <a:r>
              <a:rPr lang="en-AU" dirty="0" smtClean="0"/>
              <a:t>Meeting and greeting children (and their caregivers) by the door</a:t>
            </a:r>
          </a:p>
          <a:p>
            <a:r>
              <a:rPr lang="en-AU" dirty="0" smtClean="0"/>
              <a:t>Showing an interest in students as individuals</a:t>
            </a:r>
          </a:p>
          <a:p>
            <a:r>
              <a:rPr lang="en-AU" dirty="0" smtClean="0"/>
              <a:t>Listening to their point of view</a:t>
            </a:r>
          </a:p>
          <a:p>
            <a:r>
              <a:rPr lang="en-AU" dirty="0" smtClean="0"/>
              <a:t>Giving responsibility to students</a:t>
            </a:r>
          </a:p>
          <a:p>
            <a:r>
              <a:rPr lang="en-AU" dirty="0" smtClean="0"/>
              <a:t>Maintaining student’s dignity and self-esteem when things aren’t going accordingly</a:t>
            </a:r>
          </a:p>
          <a:p>
            <a:r>
              <a:rPr lang="en-AU" dirty="0" smtClean="0"/>
              <a:t>Treating each and every student with respect</a:t>
            </a:r>
            <a:endParaRPr lang="en-AU" dirty="0"/>
          </a:p>
        </p:txBody>
      </p:sp>
    </p:spTree>
    <p:extLst>
      <p:ext uri="{BB962C8B-B14F-4D97-AF65-F5344CB8AC3E}">
        <p14:creationId xmlns:p14="http://schemas.microsoft.com/office/powerpoint/2010/main" val="236814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98" y="-793183"/>
            <a:ext cx="6705600" cy="45719"/>
          </a:xfrm>
        </p:spPr>
        <p:txBody>
          <a:bodyPr/>
          <a:lstStyle/>
          <a:p>
            <a:endParaRPr lang="en-AU" dirty="0"/>
          </a:p>
        </p:txBody>
      </p:sp>
      <p:sp>
        <p:nvSpPr>
          <p:cNvPr id="3" name="Content Placeholder 2"/>
          <p:cNvSpPr>
            <a:spLocks noGrp="1"/>
          </p:cNvSpPr>
          <p:nvPr>
            <p:ph idx="1"/>
          </p:nvPr>
        </p:nvSpPr>
        <p:spPr/>
        <p:txBody>
          <a:bodyPr/>
          <a:lstStyle/>
          <a:p>
            <a:r>
              <a:rPr lang="en-AU" dirty="0" smtClean="0"/>
              <a:t>Make an effort to forge positive, respectful relationships with your more challenging students.</a:t>
            </a:r>
          </a:p>
          <a:p>
            <a:r>
              <a:rPr lang="en-AU" dirty="0" smtClean="0"/>
              <a:t>Study the purpose and triggers of their behaviours, and learn about their backgrounds.</a:t>
            </a:r>
          </a:p>
          <a:p>
            <a:r>
              <a:rPr lang="en-AU" dirty="0" smtClean="0"/>
              <a:t>Use behaviour management strategies which target the cause of their misbehaviour, and remember they too have a right to a safe learning environment.</a:t>
            </a:r>
            <a:endParaRPr lang="en-AU" dirty="0"/>
          </a:p>
        </p:txBody>
      </p:sp>
    </p:spTree>
    <p:extLst>
      <p:ext uri="{BB962C8B-B14F-4D97-AF65-F5344CB8AC3E}">
        <p14:creationId xmlns:p14="http://schemas.microsoft.com/office/powerpoint/2010/main" val="261276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a:t>To build positive relationships with your challenging students, teachers need to demonstrate an active interest in their lives, </a:t>
            </a:r>
            <a:r>
              <a:rPr lang="en-AU" u="sng" dirty="0" smtClean="0">
                <a:solidFill>
                  <a:schemeClr val="accent1">
                    <a:lumMod val="60000"/>
                    <a:lumOff val="40000"/>
                  </a:schemeClr>
                </a:solidFill>
              </a:rPr>
              <a:t>really listening to their thoughts, opinions, interests and silences.</a:t>
            </a:r>
          </a:p>
          <a:p>
            <a:r>
              <a:rPr lang="en-AU" dirty="0" smtClean="0"/>
              <a:t>You </a:t>
            </a:r>
            <a:r>
              <a:rPr lang="en-AU" dirty="0"/>
              <a:t>may only spend a few minutes talking to a student, but </a:t>
            </a:r>
            <a:r>
              <a:rPr lang="en-AU" i="1" u="sng" dirty="0" smtClean="0">
                <a:solidFill>
                  <a:schemeClr val="accent1">
                    <a:lumMod val="60000"/>
                    <a:lumOff val="40000"/>
                  </a:schemeClr>
                </a:solidFill>
              </a:rPr>
              <a:t>actively listening </a:t>
            </a:r>
            <a:r>
              <a:rPr lang="en-AU" dirty="0" smtClean="0"/>
              <a:t>to </a:t>
            </a:r>
            <a:r>
              <a:rPr lang="en-AU" dirty="0"/>
              <a:t>them for those few minutes helps to build trust and mutual respect. The cup of coffee can wait. This is </a:t>
            </a:r>
            <a:r>
              <a:rPr lang="en-AU" i="1" dirty="0"/>
              <a:t>important</a:t>
            </a:r>
            <a:r>
              <a:rPr lang="en-AU" dirty="0"/>
              <a:t>. </a:t>
            </a:r>
          </a:p>
          <a:p>
            <a:endParaRPr lang="en-AU" dirty="0"/>
          </a:p>
        </p:txBody>
      </p:sp>
    </p:spTree>
    <p:extLst>
      <p:ext uri="{BB962C8B-B14F-4D97-AF65-F5344CB8AC3E}">
        <p14:creationId xmlns:p14="http://schemas.microsoft.com/office/powerpoint/2010/main" val="182160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837882"/>
            <a:ext cx="3249216" cy="808038"/>
          </a:xfrm>
        </p:spPr>
        <p:txBody>
          <a:bodyPr/>
          <a:lstStyle/>
          <a:p>
            <a:endParaRPr lang="en-AU" dirty="0"/>
          </a:p>
        </p:txBody>
      </p:sp>
      <p:sp>
        <p:nvSpPr>
          <p:cNvPr id="3" name="Content Placeholder 2"/>
          <p:cNvSpPr>
            <a:spLocks noGrp="1"/>
          </p:cNvSpPr>
          <p:nvPr>
            <p:ph idx="1"/>
          </p:nvPr>
        </p:nvSpPr>
        <p:spPr>
          <a:xfrm flipV="1">
            <a:off x="3203848" y="1752600"/>
            <a:ext cx="1944216" cy="164232"/>
          </a:xfrm>
        </p:spPr>
        <p:txBody>
          <a:bodyPr/>
          <a:lstStyle/>
          <a:p>
            <a:endParaRPr lang="en-AU"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Autofit/>
          </a:bodyPr>
          <a:lstStyle/>
          <a:p>
            <a:pPr marL="457200" lvl="0" indent="-457200">
              <a:spcBef>
                <a:spcPts val="1200"/>
              </a:spcBef>
              <a:defRPr/>
            </a:pPr>
            <a:r>
              <a:rPr kumimoji="0" lang="en-AU"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endParaRPr kumimoji="0" lang="en-AU" sz="2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5" name="Content Placeholder 3" descr="jigsaw.jpg"/>
          <p:cNvPicPr>
            <a:picLocks noChangeAspect="1"/>
          </p:cNvPicPr>
          <p:nvPr/>
        </p:nvPicPr>
        <p:blipFill>
          <a:blip r:embed="rId2"/>
          <a:stretch>
            <a:fillRect/>
          </a:stretch>
        </p:blipFill>
        <p:spPr>
          <a:xfrm>
            <a:off x="1187624" y="692696"/>
            <a:ext cx="5832648" cy="4703106"/>
          </a:xfrm>
          <a:prstGeom prst="rect">
            <a:avLst/>
          </a:prstGeom>
        </p:spPr>
      </p:pic>
    </p:spTree>
    <p:extLst>
      <p:ext uri="{BB962C8B-B14F-4D97-AF65-F5344CB8AC3E}">
        <p14:creationId xmlns:p14="http://schemas.microsoft.com/office/powerpoint/2010/main" val="107973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3. Graduated consequences</a:t>
            </a:r>
            <a:endParaRPr lang="en-AU" b="1" dirty="0"/>
          </a:p>
        </p:txBody>
      </p:sp>
      <p:sp>
        <p:nvSpPr>
          <p:cNvPr id="3" name="Content Placeholder 2"/>
          <p:cNvSpPr>
            <a:spLocks noGrp="1"/>
          </p:cNvSpPr>
          <p:nvPr>
            <p:ph idx="1"/>
          </p:nvPr>
        </p:nvSpPr>
        <p:spPr>
          <a:xfrm>
            <a:off x="457200" y="1417638"/>
            <a:ext cx="8229600" cy="5440362"/>
          </a:xfrm>
        </p:spPr>
        <p:txBody>
          <a:bodyPr/>
          <a:lstStyle/>
          <a:p>
            <a:endParaRPr lang="en-AU" dirty="0" smtClean="0"/>
          </a:p>
          <a:p>
            <a:endParaRPr lang="en-AU" dirty="0"/>
          </a:p>
          <a:p>
            <a:r>
              <a:rPr lang="en-AU" dirty="0" smtClean="0"/>
              <a:t>Fairly and consistently apply your system of graduated consequences.  Ideally, such consequences should foster student self discipline and bring about behaviour change</a:t>
            </a:r>
          </a:p>
          <a:p>
            <a:endParaRPr lang="en-AU" dirty="0"/>
          </a:p>
          <a:p>
            <a:pPr marL="0" indent="0">
              <a:buNone/>
            </a:pPr>
            <a:endParaRPr lang="en-AU" dirty="0" smtClean="0"/>
          </a:p>
          <a:p>
            <a:pPr marL="0" indent="0">
              <a:buNone/>
            </a:pPr>
            <a:r>
              <a:rPr lang="en-AU" dirty="0" smtClean="0"/>
              <a:t>Behaviour Management System (BMS) normally a whole school approach –warning, name on board, three strikes = consequence </a:t>
            </a:r>
            <a:endParaRPr lang="en-AU" dirty="0"/>
          </a:p>
          <a:p>
            <a:pPr marL="0" indent="0">
              <a:buNone/>
            </a:pPr>
            <a:endParaRPr lang="en-AU" dirty="0" smtClean="0"/>
          </a:p>
        </p:txBody>
      </p:sp>
      <p:sp>
        <p:nvSpPr>
          <p:cNvPr id="4" name="Down Arrow 3"/>
          <p:cNvSpPr/>
          <p:nvPr/>
        </p:nvSpPr>
        <p:spPr>
          <a:xfrm>
            <a:off x="1475656" y="1417638"/>
            <a:ext cx="484632" cy="9312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Down Arrow 4"/>
          <p:cNvSpPr/>
          <p:nvPr/>
        </p:nvSpPr>
        <p:spPr>
          <a:xfrm>
            <a:off x="1475656" y="4149080"/>
            <a:ext cx="484632"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5192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705600" cy="3456384"/>
          </a:xfrm>
        </p:spPr>
        <p:txBody>
          <a:bodyPr/>
          <a:lstStyle/>
          <a:p>
            <a:r>
              <a:rPr lang="en-AU" dirty="0"/>
              <a:t>Bennett and </a:t>
            </a:r>
            <a:r>
              <a:rPr lang="en-AU" dirty="0" err="1"/>
              <a:t>Smilanich</a:t>
            </a:r>
            <a:r>
              <a:rPr lang="en-AU" dirty="0"/>
              <a:t> offer </a:t>
            </a:r>
            <a:r>
              <a:rPr lang="en-AU" dirty="0" smtClean="0"/>
              <a:t>a concept -The Theory of Bumps</a:t>
            </a:r>
            <a:br>
              <a:rPr lang="en-AU" dirty="0" smtClean="0"/>
            </a:br>
            <a:r>
              <a:rPr lang="en-AU" dirty="0"/>
              <a:t/>
            </a:r>
            <a:br>
              <a:rPr lang="en-AU" dirty="0"/>
            </a:br>
            <a:r>
              <a:rPr lang="en-AU" dirty="0" smtClean="0"/>
              <a:t/>
            </a:r>
            <a:br>
              <a:rPr lang="en-AU" dirty="0" smtClean="0"/>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0097470"/>
              </p:ext>
            </p:extLst>
          </p:nvPr>
        </p:nvGraphicFramePr>
        <p:xfrm>
          <a:off x="457200" y="2348880"/>
          <a:ext cx="8229600" cy="3672408"/>
        </p:xfrm>
        <a:graphic>
          <a:graphicData uri="http://schemas.openxmlformats.org/drawingml/2006/table">
            <a:tbl>
              <a:tblPr firstRow="1" bandRow="1">
                <a:tableStyleId>{5C22544A-7EE6-4342-B048-85BDC9FD1C3A}</a:tableStyleId>
              </a:tblPr>
              <a:tblGrid>
                <a:gridCol w="4114800"/>
                <a:gridCol w="4114800"/>
              </a:tblGrid>
              <a:tr h="459051">
                <a:tc>
                  <a:txBody>
                    <a:bodyPr/>
                    <a:lstStyle/>
                    <a:p>
                      <a:r>
                        <a:rPr lang="en-AU" dirty="0" smtClean="0"/>
                        <a:t>Bump 1</a:t>
                      </a:r>
                      <a:endParaRPr lang="en-AU" dirty="0"/>
                    </a:p>
                  </a:txBody>
                  <a:tcPr/>
                </a:tc>
                <a:tc>
                  <a:txBody>
                    <a:bodyPr/>
                    <a:lstStyle/>
                    <a:p>
                      <a:r>
                        <a:rPr lang="en-AU" dirty="0" smtClean="0"/>
                        <a:t>Low key responses</a:t>
                      </a:r>
                      <a:endParaRPr lang="en-AU" dirty="0"/>
                    </a:p>
                  </a:txBody>
                  <a:tcPr/>
                </a:tc>
              </a:tr>
              <a:tr h="459051">
                <a:tc>
                  <a:txBody>
                    <a:bodyPr/>
                    <a:lstStyle/>
                    <a:p>
                      <a:r>
                        <a:rPr lang="en-AU" dirty="0" smtClean="0"/>
                        <a:t>Bump 2</a:t>
                      </a:r>
                      <a:endParaRPr lang="en-AU" dirty="0"/>
                    </a:p>
                  </a:txBody>
                  <a:tcPr/>
                </a:tc>
                <a:tc>
                  <a:txBody>
                    <a:bodyPr/>
                    <a:lstStyle/>
                    <a:p>
                      <a:r>
                        <a:rPr lang="en-AU" dirty="0" smtClean="0"/>
                        <a:t>Squaring off</a:t>
                      </a:r>
                      <a:endParaRPr lang="en-AU" dirty="0"/>
                    </a:p>
                  </a:txBody>
                  <a:tcPr/>
                </a:tc>
              </a:tr>
              <a:tr h="459051">
                <a:tc>
                  <a:txBody>
                    <a:bodyPr/>
                    <a:lstStyle/>
                    <a:p>
                      <a:r>
                        <a:rPr lang="en-AU" dirty="0" smtClean="0"/>
                        <a:t>Bump 3</a:t>
                      </a:r>
                      <a:endParaRPr lang="en-AU" dirty="0"/>
                    </a:p>
                  </a:txBody>
                  <a:tcPr/>
                </a:tc>
                <a:tc>
                  <a:txBody>
                    <a:bodyPr/>
                    <a:lstStyle/>
                    <a:p>
                      <a:r>
                        <a:rPr lang="en-AU" dirty="0" smtClean="0"/>
                        <a:t>Providing choices</a:t>
                      </a:r>
                      <a:endParaRPr lang="en-AU" dirty="0"/>
                    </a:p>
                  </a:txBody>
                  <a:tcPr/>
                </a:tc>
              </a:tr>
              <a:tr h="459051">
                <a:tc>
                  <a:txBody>
                    <a:bodyPr/>
                    <a:lstStyle/>
                    <a:p>
                      <a:r>
                        <a:rPr lang="en-AU" dirty="0" smtClean="0"/>
                        <a:t>Bump 4</a:t>
                      </a:r>
                      <a:endParaRPr lang="en-AU" dirty="0"/>
                    </a:p>
                  </a:txBody>
                  <a:tcPr/>
                </a:tc>
                <a:tc>
                  <a:txBody>
                    <a:bodyPr/>
                    <a:lstStyle/>
                    <a:p>
                      <a:r>
                        <a:rPr lang="en-AU" dirty="0" smtClean="0"/>
                        <a:t>Implied choices</a:t>
                      </a:r>
                      <a:endParaRPr lang="en-AU" dirty="0"/>
                    </a:p>
                  </a:txBody>
                  <a:tcPr/>
                </a:tc>
              </a:tr>
              <a:tr h="459051">
                <a:tc>
                  <a:txBody>
                    <a:bodyPr/>
                    <a:lstStyle/>
                    <a:p>
                      <a:r>
                        <a:rPr lang="en-AU" dirty="0" smtClean="0"/>
                        <a:t>Bump 5</a:t>
                      </a:r>
                      <a:endParaRPr lang="en-AU" dirty="0"/>
                    </a:p>
                  </a:txBody>
                  <a:tcPr/>
                </a:tc>
                <a:tc>
                  <a:txBody>
                    <a:bodyPr/>
                    <a:lstStyle/>
                    <a:p>
                      <a:r>
                        <a:rPr lang="en-AU" dirty="0" smtClean="0"/>
                        <a:t>Defusing the power struggle</a:t>
                      </a:r>
                      <a:endParaRPr lang="en-AU" dirty="0"/>
                    </a:p>
                  </a:txBody>
                  <a:tcPr/>
                </a:tc>
              </a:tr>
              <a:tr h="459051">
                <a:tc>
                  <a:txBody>
                    <a:bodyPr/>
                    <a:lstStyle/>
                    <a:p>
                      <a:r>
                        <a:rPr lang="en-AU" dirty="0" smtClean="0"/>
                        <a:t>Bump 6</a:t>
                      </a:r>
                      <a:endParaRPr lang="en-AU" dirty="0"/>
                    </a:p>
                  </a:txBody>
                  <a:tcPr/>
                </a:tc>
                <a:tc>
                  <a:txBody>
                    <a:bodyPr/>
                    <a:lstStyle/>
                    <a:p>
                      <a:r>
                        <a:rPr lang="en-AU" dirty="0" smtClean="0"/>
                        <a:t>Informal chat </a:t>
                      </a:r>
                      <a:endParaRPr lang="en-AU" dirty="0"/>
                    </a:p>
                  </a:txBody>
                  <a:tcPr/>
                </a:tc>
              </a:tr>
              <a:tr h="459051">
                <a:tc>
                  <a:txBody>
                    <a:bodyPr/>
                    <a:lstStyle/>
                    <a:p>
                      <a:r>
                        <a:rPr lang="en-AU" dirty="0" smtClean="0"/>
                        <a:t>Bump 7</a:t>
                      </a:r>
                      <a:endParaRPr lang="en-AU" dirty="0"/>
                    </a:p>
                  </a:txBody>
                  <a:tcPr/>
                </a:tc>
                <a:tc>
                  <a:txBody>
                    <a:bodyPr/>
                    <a:lstStyle/>
                    <a:p>
                      <a:r>
                        <a:rPr lang="en-AU" dirty="0" smtClean="0"/>
                        <a:t>Formal Agreement</a:t>
                      </a:r>
                      <a:endParaRPr lang="en-AU" dirty="0"/>
                    </a:p>
                  </a:txBody>
                  <a:tcPr/>
                </a:tc>
              </a:tr>
              <a:tr h="459051">
                <a:tc>
                  <a:txBody>
                    <a:bodyPr/>
                    <a:lstStyle/>
                    <a:p>
                      <a:r>
                        <a:rPr lang="en-AU" dirty="0" smtClean="0"/>
                        <a:t>Bump 8,9 &amp;10</a:t>
                      </a:r>
                      <a:endParaRPr lang="en-AU" dirty="0"/>
                    </a:p>
                  </a:txBody>
                  <a:tcPr/>
                </a:tc>
                <a:tc>
                  <a:txBody>
                    <a:bodyPr/>
                    <a:lstStyle/>
                    <a:p>
                      <a:r>
                        <a:rPr lang="en-AU" dirty="0" smtClean="0"/>
                        <a:t>Suspension and Termination</a:t>
                      </a:r>
                      <a:endParaRPr lang="en-AU" dirty="0"/>
                    </a:p>
                  </a:txBody>
                  <a:tcPr/>
                </a:tc>
              </a:tr>
            </a:tbl>
          </a:graphicData>
        </a:graphic>
      </p:graphicFrame>
    </p:spTree>
    <p:extLst>
      <p:ext uri="{BB962C8B-B14F-4D97-AF65-F5344CB8AC3E}">
        <p14:creationId xmlns:p14="http://schemas.microsoft.com/office/powerpoint/2010/main" val="187781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Low Key Responses</a:t>
            </a:r>
            <a:endParaRPr lang="en-AU" b="1" dirty="0"/>
          </a:p>
        </p:txBody>
      </p:sp>
      <p:sp>
        <p:nvSpPr>
          <p:cNvPr id="3" name="Content Placeholder 2"/>
          <p:cNvSpPr>
            <a:spLocks noGrp="1"/>
          </p:cNvSpPr>
          <p:nvPr>
            <p:ph idx="1"/>
          </p:nvPr>
        </p:nvSpPr>
        <p:spPr/>
        <p:txBody>
          <a:bodyPr/>
          <a:lstStyle/>
          <a:p>
            <a:endParaRPr lang="en-AU" dirty="0" smtClean="0"/>
          </a:p>
          <a:p>
            <a:r>
              <a:rPr lang="en-AU" dirty="0" smtClean="0"/>
              <a:t>Low key responses are critical to the successful day to day creation of effective learning environments.</a:t>
            </a:r>
          </a:p>
          <a:p>
            <a:r>
              <a:rPr lang="en-AU" dirty="0" smtClean="0"/>
              <a:t>More than one low key response may be used at any time</a:t>
            </a:r>
          </a:p>
          <a:p>
            <a:r>
              <a:rPr lang="en-AU" dirty="0" smtClean="0"/>
              <a:t>the KEY is being proactive and prevent the escalation of misbehaviour</a:t>
            </a:r>
            <a:endParaRPr lang="en-AU" dirty="0"/>
          </a:p>
        </p:txBody>
      </p:sp>
    </p:spTree>
    <p:extLst>
      <p:ext uri="{BB962C8B-B14F-4D97-AF65-F5344CB8AC3E}">
        <p14:creationId xmlns:p14="http://schemas.microsoft.com/office/powerpoint/2010/main" val="529065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05600" cy="1163216"/>
          </a:xfrm>
        </p:spPr>
        <p:txBody>
          <a:bodyPr/>
          <a:lstStyle/>
          <a:p>
            <a:r>
              <a:rPr lang="en-AU" b="1" dirty="0" smtClean="0"/>
              <a:t>Characteristics of low key responses</a:t>
            </a:r>
            <a:endParaRPr lang="en-AU" b="1" dirty="0"/>
          </a:p>
        </p:txBody>
      </p:sp>
      <p:sp>
        <p:nvSpPr>
          <p:cNvPr id="3" name="Content Placeholder 2"/>
          <p:cNvSpPr>
            <a:spLocks noGrp="1"/>
          </p:cNvSpPr>
          <p:nvPr>
            <p:ph idx="1"/>
          </p:nvPr>
        </p:nvSpPr>
        <p:spPr>
          <a:xfrm>
            <a:off x="457200" y="2060848"/>
            <a:ext cx="8229600" cy="4065315"/>
          </a:xfrm>
        </p:spPr>
        <p:txBody>
          <a:bodyPr/>
          <a:lstStyle/>
          <a:p>
            <a:r>
              <a:rPr lang="en-AU" dirty="0" smtClean="0"/>
              <a:t>No or minimal verbal responses</a:t>
            </a:r>
          </a:p>
          <a:p>
            <a:endParaRPr lang="en-AU" dirty="0" smtClean="0"/>
          </a:p>
          <a:p>
            <a:r>
              <a:rPr lang="en-AU" dirty="0" smtClean="0"/>
              <a:t>Quick and quiet …. They don’t stop the flow of the lesson</a:t>
            </a:r>
          </a:p>
          <a:p>
            <a:endParaRPr lang="en-AU" dirty="0"/>
          </a:p>
          <a:p>
            <a:r>
              <a:rPr lang="en-AU" dirty="0" smtClean="0"/>
              <a:t>They don’t invite escalation</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717033"/>
            <a:ext cx="2448272" cy="2304256"/>
          </a:xfrm>
          <a:prstGeom prst="rect">
            <a:avLst/>
          </a:prstGeom>
        </p:spPr>
      </p:pic>
    </p:spTree>
    <p:extLst>
      <p:ext uri="{BB962C8B-B14F-4D97-AF65-F5344CB8AC3E}">
        <p14:creationId xmlns:p14="http://schemas.microsoft.com/office/powerpoint/2010/main" val="3020600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98" y="792162"/>
            <a:ext cx="6705600" cy="620614"/>
          </a:xfrm>
        </p:spPr>
        <p:txBody>
          <a:bodyPr/>
          <a:lstStyle/>
          <a:p>
            <a:r>
              <a:rPr lang="en-AU" b="1" dirty="0" smtClean="0"/>
              <a:t>1. Proximity</a:t>
            </a:r>
            <a:endParaRPr lang="en-AU" b="1" dirty="0"/>
          </a:p>
        </p:txBody>
      </p:sp>
      <p:sp>
        <p:nvSpPr>
          <p:cNvPr id="3" name="Content Placeholder 2"/>
          <p:cNvSpPr>
            <a:spLocks noGrp="1"/>
          </p:cNvSpPr>
          <p:nvPr>
            <p:ph idx="1"/>
          </p:nvPr>
        </p:nvSpPr>
        <p:spPr>
          <a:xfrm>
            <a:off x="457200" y="1600200"/>
            <a:ext cx="8229600" cy="4997152"/>
          </a:xfrm>
        </p:spPr>
        <p:txBody>
          <a:bodyPr/>
          <a:lstStyle/>
          <a:p>
            <a:r>
              <a:rPr lang="en-AU" dirty="0" smtClean="0"/>
              <a:t>The teacher moves towards a misbehaving student/s.</a:t>
            </a:r>
          </a:p>
          <a:p>
            <a:pPr marL="0" indent="0">
              <a:buNone/>
            </a:pPr>
            <a:endParaRPr lang="en-AU" dirty="0" smtClean="0"/>
          </a:p>
          <a:p>
            <a:r>
              <a:rPr lang="en-AU" dirty="0" smtClean="0"/>
              <a:t>Be aware of how you move and what your body language conveys to the student/s.</a:t>
            </a:r>
          </a:p>
          <a:p>
            <a:endParaRPr lang="en-AU" dirty="0"/>
          </a:p>
          <a:p>
            <a:r>
              <a:rPr lang="en-AU" dirty="0" smtClean="0"/>
              <a:t>Be aware of personal space.  The closer you get to the student, the more assertive the stance becomes.</a:t>
            </a:r>
          </a:p>
          <a:p>
            <a:pPr marL="0" indent="0">
              <a:buNone/>
            </a:pPr>
            <a:r>
              <a:rPr lang="en-AU" dirty="0"/>
              <a:t> </a:t>
            </a:r>
            <a:r>
              <a:rPr lang="en-AU" dirty="0" smtClean="0"/>
              <a:t>	</a:t>
            </a:r>
          </a:p>
          <a:p>
            <a:pPr marL="0" indent="0">
              <a:buNone/>
            </a:pPr>
            <a:r>
              <a:rPr lang="en-AU" dirty="0" smtClean="0"/>
              <a:t>Remember you want to avoid escalation</a:t>
            </a:r>
            <a:endParaRPr lang="en-AU" dirty="0"/>
          </a:p>
          <a:p>
            <a:endParaRPr lang="en-AU" dirty="0" smtClean="0"/>
          </a:p>
          <a:p>
            <a:endParaRPr lang="en-AU" dirty="0"/>
          </a:p>
        </p:txBody>
      </p:sp>
    </p:spTree>
    <p:extLst>
      <p:ext uri="{BB962C8B-B14F-4D97-AF65-F5344CB8AC3E}">
        <p14:creationId xmlns:p14="http://schemas.microsoft.com/office/powerpoint/2010/main" val="97044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Why manage Behaviour?</a:t>
            </a:r>
            <a:endParaRPr lang="en-AU" b="1" dirty="0"/>
          </a:p>
        </p:txBody>
      </p:sp>
      <p:sp>
        <p:nvSpPr>
          <p:cNvPr id="3" name="Content Placeholder 2"/>
          <p:cNvSpPr>
            <a:spLocks noGrp="1"/>
          </p:cNvSpPr>
          <p:nvPr>
            <p:ph idx="1"/>
          </p:nvPr>
        </p:nvSpPr>
        <p:spPr/>
        <p:txBody>
          <a:bodyPr/>
          <a:lstStyle/>
          <a:p>
            <a:pPr>
              <a:buNone/>
            </a:pPr>
            <a:r>
              <a:rPr lang="en-AU" dirty="0" smtClean="0"/>
              <a:t>1. To create a climate where learning can flourish.</a:t>
            </a:r>
          </a:p>
          <a:p>
            <a:pPr>
              <a:spcBef>
                <a:spcPts val="0"/>
              </a:spcBef>
              <a:buNone/>
            </a:pPr>
            <a:endParaRPr lang="en-AU" dirty="0" smtClean="0"/>
          </a:p>
          <a:p>
            <a:pPr>
              <a:buNone/>
            </a:pPr>
            <a:r>
              <a:rPr lang="en-AU" dirty="0" smtClean="0"/>
              <a:t>2. To protect basic rights of safety, learning and respect.</a:t>
            </a:r>
          </a:p>
          <a:p>
            <a:pPr>
              <a:spcBef>
                <a:spcPts val="0"/>
              </a:spcBef>
              <a:buNone/>
            </a:pPr>
            <a:endParaRPr lang="en-AU" dirty="0" smtClean="0"/>
          </a:p>
          <a:p>
            <a:pPr>
              <a:spcBef>
                <a:spcPts val="0"/>
              </a:spcBef>
              <a:buAutoNum type="arabicPeriod" startAt="3"/>
            </a:pPr>
            <a:r>
              <a:rPr lang="en-AU" dirty="0" smtClean="0"/>
              <a:t>To set boundaries in which students can feel safe, successful and achieve.</a:t>
            </a:r>
          </a:p>
          <a:p>
            <a:pPr>
              <a:spcBef>
                <a:spcPts val="0"/>
              </a:spcBef>
              <a:buAutoNum type="arabicPeriod" startAt="3"/>
            </a:pPr>
            <a:endParaRPr lang="en-AU" dirty="0" smtClean="0"/>
          </a:p>
          <a:p>
            <a:pPr>
              <a:spcBef>
                <a:spcPts val="0"/>
              </a:spcBef>
              <a:buAutoNum type="arabicPeriod" startAt="3"/>
            </a:pPr>
            <a:r>
              <a:rPr lang="en-AU" dirty="0" smtClean="0"/>
              <a:t>To teach students about socially appropriate and acceptable choices</a:t>
            </a:r>
          </a:p>
          <a:p>
            <a:pPr>
              <a:spcBef>
                <a:spcPts val="0"/>
              </a:spcBef>
              <a:buNone/>
            </a:pPr>
            <a:endParaRPr lang="en-AU" dirty="0" smtClean="0"/>
          </a:p>
          <a:p>
            <a:pPr>
              <a:spcBef>
                <a:spcPts val="0"/>
              </a:spcBef>
              <a:buAutoNum type="arabicPeriod" startAt="3"/>
            </a:pPr>
            <a:endParaRPr lang="en-AU" dirty="0" smtClean="0"/>
          </a:p>
          <a:p>
            <a:pPr>
              <a:spcBef>
                <a:spcPts val="0"/>
              </a:spcBef>
              <a:buAutoNum type="arabicPeriod" startAt="3"/>
            </a:pPr>
            <a:endParaRPr lang="en-AU" dirty="0" smtClean="0"/>
          </a:p>
          <a:p>
            <a:pPr>
              <a:buAutoNum type="arabicPeriod" startAt="3"/>
            </a:pPr>
            <a:endParaRPr lang="en-AU" dirty="0" smtClean="0"/>
          </a:p>
          <a:p>
            <a:pPr>
              <a:buAutoNum type="arabicPeriod" startAt="3"/>
            </a:pP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2. Touch</a:t>
            </a:r>
            <a:endParaRPr lang="en-AU" b="1" dirty="0"/>
          </a:p>
        </p:txBody>
      </p:sp>
      <p:sp>
        <p:nvSpPr>
          <p:cNvPr id="3" name="Content Placeholder 2"/>
          <p:cNvSpPr>
            <a:spLocks noGrp="1"/>
          </p:cNvSpPr>
          <p:nvPr>
            <p:ph idx="1"/>
          </p:nvPr>
        </p:nvSpPr>
        <p:spPr/>
        <p:txBody>
          <a:bodyPr/>
          <a:lstStyle/>
          <a:p>
            <a:r>
              <a:rPr lang="en-AU" dirty="0" smtClean="0"/>
              <a:t>A quick light touch on the forearm or shoulder by the teacher done in such a way that it is not noticed by others</a:t>
            </a:r>
          </a:p>
          <a:p>
            <a:endParaRPr lang="en-AU" dirty="0"/>
          </a:p>
          <a:p>
            <a:pPr marL="0" indent="0">
              <a:buNone/>
            </a:pPr>
            <a:r>
              <a:rPr lang="en-AU" dirty="0" smtClean="0"/>
              <a:t>Be sure to check the school policy as it relates to the use of touch in the classroom and around the school</a:t>
            </a:r>
            <a:endParaRPr lang="en-AU" dirty="0"/>
          </a:p>
        </p:txBody>
      </p:sp>
    </p:spTree>
    <p:extLst>
      <p:ext uri="{BB962C8B-B14F-4D97-AF65-F5344CB8AC3E}">
        <p14:creationId xmlns:p14="http://schemas.microsoft.com/office/powerpoint/2010/main" val="364294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3. The Look</a:t>
            </a:r>
            <a:endParaRPr lang="en-AU" b="1" dirty="0"/>
          </a:p>
        </p:txBody>
      </p:sp>
      <p:sp>
        <p:nvSpPr>
          <p:cNvPr id="3" name="Content Placeholder 2"/>
          <p:cNvSpPr>
            <a:spLocks noGrp="1"/>
          </p:cNvSpPr>
          <p:nvPr>
            <p:ph idx="1"/>
          </p:nvPr>
        </p:nvSpPr>
        <p:spPr/>
        <p:txBody>
          <a:bodyPr/>
          <a:lstStyle/>
          <a:p>
            <a:r>
              <a:rPr lang="en-AU" dirty="0" smtClean="0"/>
              <a:t>Communicates to the student that their behaviour is inappropriate</a:t>
            </a:r>
          </a:p>
          <a:p>
            <a:endParaRPr lang="en-AU" dirty="0"/>
          </a:p>
          <a:p>
            <a:r>
              <a:rPr lang="en-AU" b="1" dirty="0" smtClean="0"/>
              <a:t>Preventative Scan:</a:t>
            </a:r>
          </a:p>
          <a:p>
            <a:pPr marL="0" indent="0">
              <a:spcBef>
                <a:spcPts val="0"/>
              </a:spcBef>
              <a:buNone/>
            </a:pPr>
            <a:r>
              <a:rPr lang="en-AU" dirty="0"/>
              <a:t>	</a:t>
            </a:r>
            <a:r>
              <a:rPr lang="en-AU" dirty="0" smtClean="0"/>
              <a:t>Communicates to the students that the teacher </a:t>
            </a:r>
            <a:endParaRPr lang="en-AU" dirty="0"/>
          </a:p>
          <a:p>
            <a:pPr marL="0" indent="0">
              <a:spcBef>
                <a:spcPts val="0"/>
              </a:spcBef>
              <a:buNone/>
            </a:pPr>
            <a:r>
              <a:rPr lang="en-AU" dirty="0" smtClean="0"/>
              <a:t>	aware of what is happening in the classroom and 	allows the teacher to address potential 	disruptions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509120"/>
            <a:ext cx="3240360" cy="2088232"/>
          </a:xfrm>
          <a:prstGeom prst="rect">
            <a:avLst/>
          </a:prstGeom>
        </p:spPr>
      </p:pic>
    </p:spTree>
    <p:extLst>
      <p:ext uri="{BB962C8B-B14F-4D97-AF65-F5344CB8AC3E}">
        <p14:creationId xmlns:p14="http://schemas.microsoft.com/office/powerpoint/2010/main" val="1257524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4. Using the student’s name</a:t>
            </a:r>
            <a:endParaRPr lang="en-AU" b="1" dirty="0"/>
          </a:p>
        </p:txBody>
      </p:sp>
      <p:sp>
        <p:nvSpPr>
          <p:cNvPr id="3" name="Content Placeholder 2"/>
          <p:cNvSpPr>
            <a:spLocks noGrp="1"/>
          </p:cNvSpPr>
          <p:nvPr>
            <p:ph idx="1"/>
          </p:nvPr>
        </p:nvSpPr>
        <p:spPr/>
        <p:txBody>
          <a:bodyPr/>
          <a:lstStyle/>
          <a:p>
            <a:r>
              <a:rPr lang="en-AU" dirty="0" smtClean="0"/>
              <a:t>Reminds the student that the teacher is aware of what is going on in the classroom</a:t>
            </a:r>
          </a:p>
          <a:p>
            <a:endParaRPr lang="en-AU" dirty="0"/>
          </a:p>
          <a:p>
            <a:r>
              <a:rPr lang="en-AU" dirty="0" smtClean="0"/>
              <a:t>Be aware of your tone of voice</a:t>
            </a:r>
          </a:p>
          <a:p>
            <a:endParaRPr lang="en-AU" dirty="0"/>
          </a:p>
          <a:p>
            <a:r>
              <a:rPr lang="en-AU" dirty="0" smtClean="0"/>
              <a:t>Used to greet or select a student, it is an effective way of winning students over</a:t>
            </a:r>
            <a:endParaRPr lang="en-AU" dirty="0"/>
          </a:p>
        </p:txBody>
      </p:sp>
    </p:spTree>
    <p:extLst>
      <p:ext uri="{BB962C8B-B14F-4D97-AF65-F5344CB8AC3E}">
        <p14:creationId xmlns:p14="http://schemas.microsoft.com/office/powerpoint/2010/main" val="2171638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5.  The gesture</a:t>
            </a:r>
            <a:endParaRPr lang="en-AU" b="1" dirty="0"/>
          </a:p>
        </p:txBody>
      </p:sp>
      <p:sp>
        <p:nvSpPr>
          <p:cNvPr id="3" name="Content Placeholder 2"/>
          <p:cNvSpPr>
            <a:spLocks noGrp="1"/>
          </p:cNvSpPr>
          <p:nvPr>
            <p:ph idx="1"/>
          </p:nvPr>
        </p:nvSpPr>
        <p:spPr/>
        <p:txBody>
          <a:bodyPr/>
          <a:lstStyle/>
          <a:p>
            <a:r>
              <a:rPr lang="en-AU" dirty="0" smtClean="0"/>
              <a:t>Usually a hand or facial expression response that communicates the expected behaviour or that the behaviour is inappropriate.</a:t>
            </a:r>
          </a:p>
          <a:p>
            <a:r>
              <a:rPr lang="en-AU" dirty="0" smtClean="0"/>
              <a:t>Can be effectively used with other low-key responses</a:t>
            </a:r>
          </a:p>
          <a:p>
            <a:r>
              <a:rPr lang="en-AU" dirty="0" smtClean="0"/>
              <a:t>Be aware of cultural differences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437112"/>
            <a:ext cx="4536504" cy="2088232"/>
          </a:xfrm>
          <a:prstGeom prst="rect">
            <a:avLst/>
          </a:prstGeom>
        </p:spPr>
      </p:pic>
    </p:spTree>
    <p:extLst>
      <p:ext uri="{BB962C8B-B14F-4D97-AF65-F5344CB8AC3E}">
        <p14:creationId xmlns:p14="http://schemas.microsoft.com/office/powerpoint/2010/main" val="1022073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6.  The pause</a:t>
            </a:r>
            <a:endParaRPr lang="en-AU" b="1" dirty="0"/>
          </a:p>
        </p:txBody>
      </p:sp>
      <p:sp>
        <p:nvSpPr>
          <p:cNvPr id="3" name="Content Placeholder 2"/>
          <p:cNvSpPr>
            <a:spLocks noGrp="1"/>
          </p:cNvSpPr>
          <p:nvPr>
            <p:ph idx="1"/>
          </p:nvPr>
        </p:nvSpPr>
        <p:spPr/>
        <p:txBody>
          <a:bodyPr/>
          <a:lstStyle/>
          <a:p>
            <a:r>
              <a:rPr lang="en-AU" dirty="0" smtClean="0"/>
              <a:t>Communicates to the students that the teacher is aware of what is going on in the classroom</a:t>
            </a:r>
          </a:p>
          <a:p>
            <a:endParaRPr lang="en-AU" dirty="0"/>
          </a:p>
          <a:p>
            <a:r>
              <a:rPr lang="en-AU" dirty="0" smtClean="0"/>
              <a:t>Gives some time to think before responding</a:t>
            </a:r>
          </a:p>
          <a:p>
            <a:endParaRPr lang="en-AU" dirty="0"/>
          </a:p>
          <a:p>
            <a:r>
              <a:rPr lang="en-AU" dirty="0" smtClean="0"/>
              <a:t>Generally used with other low-key responses</a:t>
            </a:r>
            <a:endParaRPr lang="en-AU" dirty="0"/>
          </a:p>
        </p:txBody>
      </p:sp>
    </p:spTree>
    <p:extLst>
      <p:ext uri="{BB962C8B-B14F-4D97-AF65-F5344CB8AC3E}">
        <p14:creationId xmlns:p14="http://schemas.microsoft.com/office/powerpoint/2010/main" val="3159765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7.  Ignoring</a:t>
            </a:r>
            <a:endParaRPr lang="en-AU" b="1" dirty="0"/>
          </a:p>
        </p:txBody>
      </p:sp>
      <p:sp>
        <p:nvSpPr>
          <p:cNvPr id="3" name="Content Placeholder 2"/>
          <p:cNvSpPr>
            <a:spLocks noGrp="1"/>
          </p:cNvSpPr>
          <p:nvPr>
            <p:ph idx="1"/>
          </p:nvPr>
        </p:nvSpPr>
        <p:spPr>
          <a:xfrm>
            <a:off x="457200" y="1600200"/>
            <a:ext cx="8229600" cy="4997152"/>
          </a:xfrm>
        </p:spPr>
        <p:txBody>
          <a:bodyPr/>
          <a:lstStyle/>
          <a:p>
            <a:r>
              <a:rPr lang="en-AU" dirty="0" smtClean="0"/>
              <a:t>Communicating that the student’s misbehaviour will not get the desired effect the student wants …. Usually the teacher’s attention</a:t>
            </a:r>
          </a:p>
          <a:p>
            <a:endParaRPr lang="en-AU" dirty="0"/>
          </a:p>
          <a:p>
            <a:r>
              <a:rPr lang="en-AU" dirty="0" smtClean="0"/>
              <a:t>Ignore the student if it does not stop the teacher from continuing or other students from learning</a:t>
            </a:r>
          </a:p>
          <a:p>
            <a:endParaRPr lang="en-AU" dirty="0"/>
          </a:p>
          <a:p>
            <a:pPr marL="0" indent="0">
              <a:buNone/>
            </a:pPr>
            <a:r>
              <a:rPr lang="en-AU" b="1" dirty="0" smtClean="0"/>
              <a:t>REMEMBER:  </a:t>
            </a:r>
            <a:r>
              <a:rPr lang="en-AU" dirty="0" smtClean="0"/>
              <a:t>Always focus on the behaviour NOT the student.  This indicates to the student that she/he is accepted in the classroom but the behaviour is not</a:t>
            </a:r>
            <a:endParaRPr lang="en-AU" b="1" dirty="0"/>
          </a:p>
        </p:txBody>
      </p:sp>
    </p:spTree>
    <p:extLst>
      <p:ext uri="{BB962C8B-B14F-4D97-AF65-F5344CB8AC3E}">
        <p14:creationId xmlns:p14="http://schemas.microsoft.com/office/powerpoint/2010/main" val="2882973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5600" cy="504056"/>
          </a:xfrm>
        </p:spPr>
        <p:txBody>
          <a:bodyPr/>
          <a:lstStyle/>
          <a:p>
            <a:r>
              <a:rPr lang="en-AU" b="1" dirty="0" smtClean="0"/>
              <a:t>Transitions</a:t>
            </a:r>
            <a:endParaRPr lang="en-AU" b="1" dirty="0"/>
          </a:p>
        </p:txBody>
      </p:sp>
      <p:sp>
        <p:nvSpPr>
          <p:cNvPr id="3" name="Content Placeholder 2"/>
          <p:cNvSpPr>
            <a:spLocks noGrp="1"/>
          </p:cNvSpPr>
          <p:nvPr>
            <p:ph idx="1"/>
          </p:nvPr>
        </p:nvSpPr>
        <p:spPr>
          <a:xfrm>
            <a:off x="457200" y="836712"/>
            <a:ext cx="8229600" cy="5289451"/>
          </a:xfrm>
        </p:spPr>
        <p:txBody>
          <a:bodyPr/>
          <a:lstStyle/>
          <a:p>
            <a:pPr>
              <a:spcBef>
                <a:spcPts val="0"/>
              </a:spcBef>
            </a:pPr>
            <a:r>
              <a:rPr lang="en-AU" dirty="0" smtClean="0"/>
              <a:t>Transitions occur anytime </a:t>
            </a:r>
          </a:p>
          <a:p>
            <a:pPr marL="0" indent="0">
              <a:spcBef>
                <a:spcPts val="0"/>
              </a:spcBef>
              <a:buNone/>
            </a:pPr>
            <a:r>
              <a:rPr lang="en-AU" dirty="0" smtClean="0"/>
              <a:t>	student movement is required</a:t>
            </a:r>
          </a:p>
          <a:p>
            <a:r>
              <a:rPr lang="en-AU" dirty="0" smtClean="0"/>
              <a:t>Transitions are the breeding ground for misbehaviour</a:t>
            </a:r>
          </a:p>
          <a:p>
            <a:r>
              <a:rPr lang="en-AU" dirty="0" smtClean="0"/>
              <a:t>When transitioning include:</a:t>
            </a:r>
          </a:p>
          <a:p>
            <a:pPr lvl="1"/>
            <a:r>
              <a:rPr lang="en-AU" b="1" dirty="0" smtClean="0"/>
              <a:t> WHEN</a:t>
            </a:r>
            <a:r>
              <a:rPr lang="en-AU" dirty="0" smtClean="0"/>
              <a:t> the students will do it</a:t>
            </a:r>
          </a:p>
          <a:p>
            <a:pPr lvl="1"/>
            <a:r>
              <a:rPr lang="en-AU" dirty="0" smtClean="0"/>
              <a:t> </a:t>
            </a:r>
            <a:r>
              <a:rPr lang="en-AU" b="1" dirty="0" smtClean="0"/>
              <a:t>WHAT</a:t>
            </a:r>
            <a:r>
              <a:rPr lang="en-AU" dirty="0" smtClean="0"/>
              <a:t> the students will do ….</a:t>
            </a:r>
          </a:p>
          <a:p>
            <a:pPr lvl="1"/>
            <a:r>
              <a:rPr lang="en-AU" dirty="0"/>
              <a:t> </a:t>
            </a:r>
            <a:r>
              <a:rPr lang="en-AU" b="1" dirty="0" smtClean="0"/>
              <a:t>HOW</a:t>
            </a:r>
            <a:r>
              <a:rPr lang="en-AU" dirty="0" smtClean="0"/>
              <a:t> the students will do it ….</a:t>
            </a:r>
          </a:p>
          <a:p>
            <a:pPr lvl="1"/>
            <a:r>
              <a:rPr lang="en-AU" dirty="0"/>
              <a:t> </a:t>
            </a:r>
            <a:r>
              <a:rPr lang="en-AU" dirty="0" smtClean="0"/>
              <a:t>   </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212976"/>
            <a:ext cx="3672408" cy="3456384"/>
          </a:xfrm>
          <a:prstGeom prst="rect">
            <a:avLst/>
          </a:prstGeom>
        </p:spPr>
      </p:pic>
    </p:spTree>
    <p:extLst>
      <p:ext uri="{BB962C8B-B14F-4D97-AF65-F5344CB8AC3E}">
        <p14:creationId xmlns:p14="http://schemas.microsoft.com/office/powerpoint/2010/main" val="2867684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05600" cy="371128"/>
          </a:xfrm>
        </p:spPr>
        <p:txBody>
          <a:bodyPr/>
          <a:lstStyle/>
          <a:p>
            <a:r>
              <a:rPr lang="en-AU" b="1" dirty="0" smtClean="0"/>
              <a:t>Rules</a:t>
            </a:r>
            <a:endParaRPr lang="en-AU" b="1" dirty="0"/>
          </a:p>
        </p:txBody>
      </p:sp>
      <p:sp>
        <p:nvSpPr>
          <p:cNvPr id="3" name="Content Placeholder 2"/>
          <p:cNvSpPr>
            <a:spLocks noGrp="1"/>
          </p:cNvSpPr>
          <p:nvPr>
            <p:ph idx="1"/>
          </p:nvPr>
        </p:nvSpPr>
        <p:spPr>
          <a:xfrm>
            <a:off x="457200" y="1196752"/>
            <a:ext cx="8229600" cy="4929411"/>
          </a:xfrm>
        </p:spPr>
        <p:txBody>
          <a:bodyPr/>
          <a:lstStyle/>
          <a:p>
            <a:pPr>
              <a:spcBef>
                <a:spcPts val="0"/>
              </a:spcBef>
            </a:pPr>
            <a:r>
              <a:rPr lang="en-AU" dirty="0" smtClean="0"/>
              <a:t>Set guidelines for expected behaviour </a:t>
            </a:r>
          </a:p>
          <a:p>
            <a:pPr marL="0" indent="0">
              <a:spcBef>
                <a:spcPts val="0"/>
              </a:spcBef>
              <a:buNone/>
            </a:pPr>
            <a:r>
              <a:rPr lang="en-AU" dirty="0" smtClean="0"/>
              <a:t>	in the classroom</a:t>
            </a:r>
          </a:p>
          <a:p>
            <a:pPr marL="0" indent="0">
              <a:spcBef>
                <a:spcPts val="0"/>
              </a:spcBef>
              <a:buNone/>
            </a:pPr>
            <a:endParaRPr lang="en-AU" dirty="0" smtClean="0"/>
          </a:p>
          <a:p>
            <a:r>
              <a:rPr lang="en-AU" dirty="0" smtClean="0"/>
              <a:t>The teacher’s ability to act of these rules will determine whether or not the rules make a difference</a:t>
            </a:r>
          </a:p>
          <a:p>
            <a:pPr marL="0" indent="0">
              <a:buNone/>
            </a:pPr>
            <a:endParaRPr lang="en-AU" dirty="0" smtClean="0"/>
          </a:p>
          <a:p>
            <a:pPr>
              <a:spcBef>
                <a:spcPts val="0"/>
              </a:spcBef>
            </a:pPr>
            <a:r>
              <a:rPr lang="en-AU" dirty="0" smtClean="0"/>
              <a:t>Consistency is important</a:t>
            </a:r>
            <a:endParaRPr lang="en-AU" dirty="0"/>
          </a:p>
        </p:txBody>
      </p:sp>
    </p:spTree>
    <p:extLst>
      <p:ext uri="{BB962C8B-B14F-4D97-AF65-F5344CB8AC3E}">
        <p14:creationId xmlns:p14="http://schemas.microsoft.com/office/powerpoint/2010/main" val="2437603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705600" cy="792088"/>
          </a:xfrm>
        </p:spPr>
        <p:txBody>
          <a:bodyPr/>
          <a:lstStyle/>
          <a:p>
            <a:r>
              <a:rPr lang="en-AU" b="1" dirty="0" smtClean="0"/>
              <a:t>The Theory of Bumps</a:t>
            </a:r>
            <a:endParaRPr lang="en-AU" b="1" dirty="0"/>
          </a:p>
        </p:txBody>
      </p:sp>
      <p:sp>
        <p:nvSpPr>
          <p:cNvPr id="3" name="Content Placeholder 2"/>
          <p:cNvSpPr>
            <a:spLocks noGrp="1"/>
          </p:cNvSpPr>
          <p:nvPr>
            <p:ph idx="1"/>
          </p:nvPr>
        </p:nvSpPr>
        <p:spPr>
          <a:xfrm>
            <a:off x="457200" y="1196752"/>
            <a:ext cx="8229600" cy="5544616"/>
          </a:xfrm>
        </p:spPr>
        <p:txBody>
          <a:bodyPr/>
          <a:lstStyle/>
          <a:p>
            <a:r>
              <a:rPr lang="en-AU" dirty="0" smtClean="0"/>
              <a:t>Some key assumptions ….</a:t>
            </a:r>
          </a:p>
          <a:p>
            <a:r>
              <a:rPr lang="en-AU" dirty="0" smtClean="0"/>
              <a:t>Behaviours escalate over time – they don’t happen in isolation</a:t>
            </a:r>
          </a:p>
          <a:p>
            <a:r>
              <a:rPr lang="en-AU" dirty="0" smtClean="0"/>
              <a:t>The teacher response must match the student behaviour or the teacher risks losing respect or invites escalation</a:t>
            </a:r>
          </a:p>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429000"/>
            <a:ext cx="4896544" cy="3312368"/>
          </a:xfrm>
          <a:prstGeom prst="rect">
            <a:avLst/>
          </a:prstGeom>
        </p:spPr>
      </p:pic>
    </p:spTree>
    <p:extLst>
      <p:ext uri="{BB962C8B-B14F-4D97-AF65-F5344CB8AC3E}">
        <p14:creationId xmlns:p14="http://schemas.microsoft.com/office/powerpoint/2010/main" val="4125706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881" y="903176"/>
            <a:ext cx="4176464" cy="3323456"/>
          </a:xfrm>
        </p:spPr>
        <p:txBody>
          <a:bodyPr/>
          <a:lstStyle/>
          <a:p>
            <a:endParaRPr lang="en-AU" dirty="0"/>
          </a:p>
        </p:txBody>
      </p:sp>
      <p:sp>
        <p:nvSpPr>
          <p:cNvPr id="3" name="Content Placeholder 2"/>
          <p:cNvSpPr>
            <a:spLocks noGrp="1"/>
          </p:cNvSpPr>
          <p:nvPr>
            <p:ph idx="1"/>
          </p:nvPr>
        </p:nvSpPr>
        <p:spPr>
          <a:xfrm>
            <a:off x="457200" y="5013176"/>
            <a:ext cx="8229600" cy="1112987"/>
          </a:xfrm>
        </p:spPr>
        <p:txBody>
          <a:bodyPr/>
          <a:lstStyle/>
          <a:p>
            <a:r>
              <a:rPr lang="en-AU" dirty="0" smtClean="0"/>
              <a:t>If one or more pieces of the jigsaw are missing, then the classroom environment becomes dysfunctional. </a:t>
            </a:r>
            <a:endParaRPr lang="en-AU" dirty="0"/>
          </a:p>
        </p:txBody>
      </p:sp>
      <p:pic>
        <p:nvPicPr>
          <p:cNvPr id="4" name="Content Placeholder 3" descr="jigsaw.jpg"/>
          <p:cNvPicPr>
            <a:picLocks noChangeAspect="1"/>
          </p:cNvPicPr>
          <p:nvPr/>
        </p:nvPicPr>
        <p:blipFill>
          <a:blip r:embed="rId3"/>
          <a:stretch>
            <a:fillRect/>
          </a:stretch>
        </p:blipFill>
        <p:spPr>
          <a:xfrm>
            <a:off x="1187624" y="404664"/>
            <a:ext cx="5832648" cy="4320480"/>
          </a:xfrm>
          <a:prstGeom prst="rect">
            <a:avLst/>
          </a:prstGeom>
        </p:spPr>
      </p:pic>
    </p:spTree>
    <p:extLst>
      <p:ext uri="{BB962C8B-B14F-4D97-AF65-F5344CB8AC3E}">
        <p14:creationId xmlns:p14="http://schemas.microsoft.com/office/powerpoint/2010/main" val="2656932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179714"/>
          </a:xfrm>
        </p:spPr>
        <p:txBody>
          <a:bodyPr/>
          <a:lstStyle/>
          <a:p>
            <a:pPr>
              <a:buNone/>
            </a:pPr>
            <a:r>
              <a:rPr lang="en-AU" dirty="0" smtClean="0"/>
              <a:t>	</a:t>
            </a:r>
            <a:r>
              <a:rPr lang="en-AU" dirty="0" err="1" smtClean="0"/>
              <a:t>Haim</a:t>
            </a:r>
            <a:r>
              <a:rPr lang="en-AU" dirty="0" smtClean="0"/>
              <a:t> </a:t>
            </a:r>
            <a:r>
              <a:rPr lang="en-AU" dirty="0" err="1" smtClean="0"/>
              <a:t>Ginnot</a:t>
            </a:r>
            <a:r>
              <a:rPr lang="en-AU" dirty="0" smtClean="0"/>
              <a:t> spoke of the crucial consequences of teachers’ actions which have the power to affect children’s lives for better or worse.  Being able to open, or close, the minds and hearts of children is a responsibility for all teachers to reflect upon.</a:t>
            </a:r>
          </a:p>
          <a:p>
            <a:endParaRPr lang="en-AU" dirty="0" smtClean="0"/>
          </a:p>
          <a:p>
            <a:pPr marL="0" indent="0">
              <a:buNone/>
            </a:pPr>
            <a:r>
              <a:rPr lang="en-AU" b="1" dirty="0" smtClean="0"/>
              <a:t>	FACT:  </a:t>
            </a:r>
            <a:r>
              <a:rPr lang="en-AU" dirty="0" smtClean="0"/>
              <a:t>Students bring variables into the 	classroom we have no control over.  These 	variables impact on students behaviour and we 	(teachers) have to deal with it. </a:t>
            </a:r>
          </a:p>
          <a:p>
            <a:endParaRPr lang="en-A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212976"/>
            <a:ext cx="4941912" cy="875184"/>
          </a:xfrm>
        </p:spPr>
        <p:txBody>
          <a:bodyPr/>
          <a:lstStyle/>
          <a:p>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9" y="1412776"/>
            <a:ext cx="7272808" cy="4176464"/>
          </a:xfrm>
        </p:spPr>
      </p:pic>
    </p:spTree>
    <p:extLst>
      <p:ext uri="{BB962C8B-B14F-4D97-AF65-F5344CB8AC3E}">
        <p14:creationId xmlns:p14="http://schemas.microsoft.com/office/powerpoint/2010/main" val="1766092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lgn="ctr"/>
            <a:endParaRPr lang="en-AU" dirty="0" smtClean="0"/>
          </a:p>
          <a:p>
            <a:pPr algn="ctr"/>
            <a:endParaRPr lang="en-AU" dirty="0"/>
          </a:p>
          <a:p>
            <a:pPr algn="ctr"/>
            <a:r>
              <a:rPr lang="en-AU" sz="2800" dirty="0"/>
              <a:t>Allow yourself to be a beginner. No </a:t>
            </a:r>
            <a:r>
              <a:rPr lang="en-AU" sz="2800" dirty="0" smtClean="0"/>
              <a:t>one starts </a:t>
            </a:r>
            <a:r>
              <a:rPr lang="en-AU" sz="2800" dirty="0"/>
              <a:t>off </a:t>
            </a:r>
            <a:r>
              <a:rPr lang="en-AU" sz="2800" dirty="0" smtClean="0"/>
              <a:t>being excellent.</a:t>
            </a:r>
            <a:endParaRPr lang="en-AU" sz="2800" dirty="0"/>
          </a:p>
        </p:txBody>
      </p:sp>
    </p:spTree>
    <p:extLst>
      <p:ext uri="{BB962C8B-B14F-4D97-AF65-F5344CB8AC3E}">
        <p14:creationId xmlns:p14="http://schemas.microsoft.com/office/powerpoint/2010/main" val="355145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128792" cy="2808312"/>
          </a:xfrm>
        </p:spPr>
        <p:txBody>
          <a:bodyPr/>
          <a:lstStyle/>
          <a:p>
            <a:r>
              <a:rPr lang="en-AU" dirty="0" smtClean="0"/>
              <a:t>Classroom Management techniques do not come out of a recipe book – they develop over time through experience and upon critical reflection. Experience + Reflection = growth</a:t>
            </a:r>
            <a:endParaRPr lang="en-AU" dirty="0"/>
          </a:p>
        </p:txBody>
      </p:sp>
      <p:pic>
        <p:nvPicPr>
          <p:cNvPr id="4" name="Content Placeholder 3" descr="book-illustration.jpg"/>
          <p:cNvPicPr>
            <a:picLocks noGrp="1" noChangeAspect="1"/>
          </p:cNvPicPr>
          <p:nvPr>
            <p:ph idx="1"/>
          </p:nvPr>
        </p:nvPicPr>
        <p:blipFill>
          <a:blip r:embed="rId2"/>
          <a:stretch>
            <a:fillRect/>
          </a:stretch>
        </p:blipFill>
        <p:spPr>
          <a:xfrm>
            <a:off x="1187625" y="3284984"/>
            <a:ext cx="6192688" cy="30961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599"/>
            <a:ext cx="6705600" cy="2796381"/>
          </a:xfrm>
        </p:spPr>
        <p:txBody>
          <a:bodyPr/>
          <a:lstStyle/>
          <a:p>
            <a:r>
              <a:rPr lang="en-AU" dirty="0" smtClean="0"/>
              <a:t>Successful teachers have a wide range of options open to them. Over their careers they collect skills and strategies and store them away for future use</a:t>
            </a:r>
            <a:endParaRPr lang="en-AU" dirty="0"/>
          </a:p>
        </p:txBody>
      </p:sp>
      <p:pic>
        <p:nvPicPr>
          <p:cNvPr id="4" name="Content Placeholder 3" descr="0071-0902-2411-1624_red_tool_box.jpg"/>
          <p:cNvPicPr>
            <a:picLocks noGrp="1" noChangeAspect="1"/>
          </p:cNvPicPr>
          <p:nvPr>
            <p:ph idx="1"/>
          </p:nvPr>
        </p:nvPicPr>
        <p:blipFill>
          <a:blip r:embed="rId2"/>
          <a:stretch>
            <a:fillRect/>
          </a:stretch>
        </p:blipFill>
        <p:spPr>
          <a:xfrm>
            <a:off x="2195736" y="3501008"/>
            <a:ext cx="4320480" cy="2880320"/>
          </a:xfrm>
        </p:spPr>
      </p:pic>
    </p:spTree>
    <p:extLst>
      <p:ext uri="{BB962C8B-B14F-4D97-AF65-F5344CB8AC3E}">
        <p14:creationId xmlns:p14="http://schemas.microsoft.com/office/powerpoint/2010/main" val="330119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705600" cy="1008112"/>
          </a:xfrm>
        </p:spPr>
        <p:txBody>
          <a:bodyPr/>
          <a:lstStyle/>
          <a:p>
            <a:r>
              <a:rPr lang="en-AU" b="1" dirty="0" smtClean="0"/>
              <a:t>Different Approaches to Classroom Management</a:t>
            </a:r>
            <a:endParaRPr lang="en-AU" b="1" dirty="0"/>
          </a:p>
        </p:txBody>
      </p:sp>
      <p:sp>
        <p:nvSpPr>
          <p:cNvPr id="3" name="Content Placeholder 2"/>
          <p:cNvSpPr>
            <a:spLocks noGrp="1"/>
          </p:cNvSpPr>
          <p:nvPr>
            <p:ph idx="1"/>
          </p:nvPr>
        </p:nvSpPr>
        <p:spPr>
          <a:xfrm>
            <a:off x="457200" y="1600200"/>
            <a:ext cx="8229600" cy="5069160"/>
          </a:xfrm>
        </p:spPr>
        <p:txBody>
          <a:bodyPr/>
          <a:lstStyle/>
          <a:p>
            <a:r>
              <a:rPr lang="en-AU" sz="2800" dirty="0" smtClean="0"/>
              <a:t>Transactional Analysis – Harris (1960s)</a:t>
            </a:r>
          </a:p>
          <a:p>
            <a:r>
              <a:rPr lang="en-AU" sz="2800" dirty="0" err="1" smtClean="0"/>
              <a:t>Ginott</a:t>
            </a:r>
            <a:r>
              <a:rPr lang="en-AU" sz="2800" dirty="0" smtClean="0"/>
              <a:t> Model (1960/70s)</a:t>
            </a:r>
          </a:p>
          <a:p>
            <a:r>
              <a:rPr lang="en-AU" sz="2800" dirty="0" smtClean="0"/>
              <a:t>Control and Reality Theory – </a:t>
            </a:r>
            <a:r>
              <a:rPr lang="en-AU" sz="2800" dirty="0" err="1" smtClean="0"/>
              <a:t>Glasser</a:t>
            </a:r>
            <a:r>
              <a:rPr lang="en-AU" sz="2800" dirty="0" smtClean="0"/>
              <a:t> (1980s)</a:t>
            </a:r>
          </a:p>
          <a:p>
            <a:r>
              <a:rPr lang="en-AU" sz="2800" dirty="0" smtClean="0"/>
              <a:t>Jones - Positive Discipline Model (1980s)</a:t>
            </a:r>
          </a:p>
          <a:p>
            <a:endParaRPr lang="en-AU" sz="2800" dirty="0" smtClean="0"/>
          </a:p>
          <a:p>
            <a:pPr>
              <a:buNone/>
            </a:pPr>
            <a:r>
              <a:rPr lang="en-AU" sz="2000" dirty="0" smtClean="0"/>
              <a:t>Behaviourist	</a:t>
            </a:r>
            <a:r>
              <a:rPr lang="en-AU" sz="2800" dirty="0" smtClean="0"/>
              <a:t>										</a:t>
            </a:r>
            <a:r>
              <a:rPr lang="en-AU" sz="2000" dirty="0" smtClean="0"/>
              <a:t>Humanistic</a:t>
            </a:r>
          </a:p>
          <a:p>
            <a:pPr>
              <a:buNone/>
            </a:pPr>
            <a:r>
              <a:rPr lang="en-AU" sz="2000" dirty="0" smtClean="0"/>
              <a:t>     </a:t>
            </a:r>
          </a:p>
          <a:p>
            <a:endParaRPr lang="en-AU" dirty="0"/>
          </a:p>
        </p:txBody>
      </p:sp>
      <p:sp>
        <p:nvSpPr>
          <p:cNvPr id="5" name="Left Arrow 4"/>
          <p:cNvSpPr/>
          <p:nvPr/>
        </p:nvSpPr>
        <p:spPr>
          <a:xfrm>
            <a:off x="457200" y="5373216"/>
            <a:ext cx="7355160" cy="7726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Right Arrow 5"/>
          <p:cNvSpPr/>
          <p:nvPr/>
        </p:nvSpPr>
        <p:spPr>
          <a:xfrm>
            <a:off x="7812360" y="5373216"/>
            <a:ext cx="978408" cy="772664"/>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705600" cy="864096"/>
          </a:xfrm>
        </p:spPr>
        <p:txBody>
          <a:bodyPr/>
          <a:lstStyle/>
          <a:p>
            <a:r>
              <a:rPr lang="en-AU" b="1" dirty="0" smtClean="0"/>
              <a:t>A positive approach</a:t>
            </a:r>
            <a:endParaRPr lang="en-AU" b="1" dirty="0"/>
          </a:p>
        </p:txBody>
      </p:sp>
      <p:sp>
        <p:nvSpPr>
          <p:cNvPr id="3" name="Content Placeholder 2"/>
          <p:cNvSpPr>
            <a:spLocks noGrp="1"/>
          </p:cNvSpPr>
          <p:nvPr>
            <p:ph idx="1"/>
          </p:nvPr>
        </p:nvSpPr>
        <p:spPr>
          <a:xfrm>
            <a:off x="179512" y="1484784"/>
            <a:ext cx="8964488" cy="5112568"/>
          </a:xfrm>
        </p:spPr>
        <p:txBody>
          <a:bodyPr/>
          <a:lstStyle/>
          <a:p>
            <a:pPr>
              <a:spcBef>
                <a:spcPts val="0"/>
              </a:spcBef>
              <a:buNone/>
            </a:pPr>
            <a:r>
              <a:rPr lang="en-AU" dirty="0" smtClean="0"/>
              <a:t>The positive part of positive behaviour management</a:t>
            </a:r>
          </a:p>
          <a:p>
            <a:pPr>
              <a:spcBef>
                <a:spcPts val="0"/>
              </a:spcBef>
              <a:buNone/>
            </a:pPr>
            <a:r>
              <a:rPr lang="en-AU" dirty="0" smtClean="0"/>
              <a:t>means that </a:t>
            </a:r>
            <a:r>
              <a:rPr lang="en-AU" b="1" dirty="0" smtClean="0"/>
              <a:t>you</a:t>
            </a:r>
            <a:r>
              <a:rPr lang="en-AU" dirty="0" smtClean="0"/>
              <a:t> are working to create interactions</a:t>
            </a:r>
          </a:p>
          <a:p>
            <a:pPr>
              <a:spcBef>
                <a:spcPts val="0"/>
              </a:spcBef>
              <a:buNone/>
            </a:pPr>
            <a:r>
              <a:rPr lang="en-AU" dirty="0" smtClean="0"/>
              <a:t>which allow you to teach children about socially</a:t>
            </a:r>
          </a:p>
          <a:p>
            <a:pPr>
              <a:spcBef>
                <a:spcPts val="0"/>
              </a:spcBef>
              <a:buNone/>
            </a:pPr>
            <a:r>
              <a:rPr lang="en-AU" dirty="0" smtClean="0"/>
              <a:t>appropriate behaviour at the same time as</a:t>
            </a:r>
          </a:p>
          <a:p>
            <a:pPr>
              <a:spcBef>
                <a:spcPts val="0"/>
              </a:spcBef>
              <a:buNone/>
            </a:pPr>
            <a:r>
              <a:rPr lang="en-AU" dirty="0" smtClean="0"/>
              <a:t>protecting dignity and self esteem.</a:t>
            </a:r>
          </a:p>
          <a:p>
            <a:r>
              <a:rPr lang="en-AU" dirty="0" smtClean="0"/>
              <a:t>An emphasis on positive rather then negative statements</a:t>
            </a:r>
          </a:p>
          <a:p>
            <a:r>
              <a:rPr lang="en-AU" dirty="0" smtClean="0"/>
              <a:t>Regular and sustained use of praise and rewards</a:t>
            </a:r>
          </a:p>
          <a:p>
            <a:r>
              <a:rPr lang="en-AU" dirty="0" smtClean="0"/>
              <a:t>Teaching students the social skills they need to be successful</a:t>
            </a:r>
          </a:p>
          <a:p>
            <a:r>
              <a:rPr lang="en-AU" dirty="0" smtClean="0"/>
              <a:t>Re directing students towards success rather than highlighting their mistakes</a:t>
            </a:r>
          </a:p>
          <a:p>
            <a:endParaRPr lang="en-AU" dirty="0" smtClean="0"/>
          </a:p>
          <a:p>
            <a:endParaRPr lang="en-AU" dirty="0" smtClean="0"/>
          </a:p>
          <a:p>
            <a:pPr>
              <a:buNone/>
            </a:pP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jigsaw approach to Classroom Management</a:t>
            </a:r>
            <a:endParaRPr lang="en-AU" dirty="0"/>
          </a:p>
        </p:txBody>
      </p:sp>
      <p:pic>
        <p:nvPicPr>
          <p:cNvPr id="4" name="Content Placeholder 3" descr="jigsaw.jpg"/>
          <p:cNvPicPr>
            <a:picLocks noGrp="1" noChangeAspect="1"/>
          </p:cNvPicPr>
          <p:nvPr>
            <p:ph idx="1"/>
          </p:nvPr>
        </p:nvPicPr>
        <p:blipFill>
          <a:blip r:embed="rId2"/>
          <a:stretch>
            <a:fillRect/>
          </a:stretch>
        </p:blipFill>
        <p:spPr>
          <a:xfrm>
            <a:off x="2123728" y="1988840"/>
            <a:ext cx="4824536" cy="338437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lassroom Management">
  <a:themeElements>
    <a:clrScheme name="Curtin University">
      <a:dk1>
        <a:srgbClr val="000000"/>
      </a:dk1>
      <a:lt1>
        <a:srgbClr val="FFFFFF"/>
      </a:lt1>
      <a:dk2>
        <a:srgbClr val="000000"/>
      </a:dk2>
      <a:lt2>
        <a:srgbClr val="808080"/>
      </a:lt2>
      <a:accent1>
        <a:srgbClr val="663366"/>
      </a:accent1>
      <a:accent2>
        <a:srgbClr val="B58C0A"/>
      </a:accent2>
      <a:accent3>
        <a:srgbClr val="FFFFFF"/>
      </a:accent3>
      <a:accent4>
        <a:srgbClr val="000000"/>
      </a:accent4>
      <a:accent5>
        <a:srgbClr val="B8ADB8"/>
      </a:accent5>
      <a:accent6>
        <a:srgbClr val="A47E08"/>
      </a:accent6>
      <a:hlink>
        <a:srgbClr val="005B85"/>
      </a:hlink>
      <a:folHlink>
        <a:srgbClr val="66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rtin University">
      <a:dk1>
        <a:srgbClr val="000000"/>
      </a:dk1>
      <a:lt1>
        <a:srgbClr val="FFFFFF"/>
      </a:lt1>
      <a:dk2>
        <a:srgbClr val="000000"/>
      </a:dk2>
      <a:lt2>
        <a:srgbClr val="808080"/>
      </a:lt2>
      <a:accent1>
        <a:srgbClr val="663366"/>
      </a:accent1>
      <a:accent2>
        <a:srgbClr val="B58C0A"/>
      </a:accent2>
      <a:accent3>
        <a:srgbClr val="FFFFFF"/>
      </a:accent3>
      <a:accent4>
        <a:srgbClr val="000000"/>
      </a:accent4>
      <a:accent5>
        <a:srgbClr val="B8ADB8"/>
      </a:accent5>
      <a:accent6>
        <a:srgbClr val="A47E08"/>
      </a:accent6>
      <a:hlink>
        <a:srgbClr val="005B85"/>
      </a:hlink>
      <a:folHlink>
        <a:srgbClr val="66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Classroom Management</Template>
  <TotalTime>1033</TotalTime>
  <Words>1482</Words>
  <Application>Microsoft Office PowerPoint</Application>
  <PresentationFormat>On-screen Show (4:3)</PresentationFormat>
  <Paragraphs>245</Paragraphs>
  <Slides>41</Slides>
  <Notes>14</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Classroom Management</vt:lpstr>
      <vt:lpstr>Office Theme</vt:lpstr>
      <vt:lpstr>Classroom Management</vt:lpstr>
      <vt:lpstr> Today’s lecture </vt:lpstr>
      <vt:lpstr>Why manage Behaviour?</vt:lpstr>
      <vt:lpstr>PowerPoint Presentation</vt:lpstr>
      <vt:lpstr>Classroom Management techniques do not come out of a recipe book – they develop over time through experience and upon critical reflection. Experience + Reflection = growth</vt:lpstr>
      <vt:lpstr>Successful teachers have a wide range of options open to them. Over their careers they collect skills and strategies and store them away for future use</vt:lpstr>
      <vt:lpstr>Different Approaches to Classroom Management</vt:lpstr>
      <vt:lpstr>A positive approach</vt:lpstr>
      <vt:lpstr>A jigsaw approach to Classroom Management</vt:lpstr>
      <vt:lpstr> 4 Key Ideas</vt:lpstr>
      <vt:lpstr>Hostile and aggressive   </vt:lpstr>
      <vt:lpstr>   Strategies - tell students what to do - threaten students with punishments - send students to someone else    </vt:lpstr>
      <vt:lpstr>Best Friend  </vt:lpstr>
      <vt:lpstr>Strategies  - asking, negotiating, pleading followed by getting  frustrated and cross.  For example; - how many times do I have to tell you to be quiet?  (heavy sigh) - why are you still doing that? (hurt &amp; dismayed) - wait outside, I’m fed up with you (emotional  overload) </vt:lpstr>
      <vt:lpstr>      Firm but Fair – tough care  -  a teacher’s job is to set boundaries -  a student’s job is to test them -  students making mistakes about their    behaviour is normal and healthy -  students should be helped to experience             success and achievement – high expectations      </vt:lpstr>
      <vt:lpstr>Strategies  - treats behaviour as a choice - holds students accountable for their choice - creates a culture of praise that focuses on what  children do well - redirects students towards success - applies sanctions if needed but does NOT  hold grudges  Outcomes  </vt:lpstr>
      <vt:lpstr>Remember to keep your own emotions in check</vt:lpstr>
      <vt:lpstr>PowerPoint Presentation</vt:lpstr>
      <vt:lpstr>2.  Safe Learning Environment</vt:lpstr>
      <vt:lpstr>Building positive relationships  with students is at the heart of effective behaviour management.    A strong relationship connects you to your students however without a connection your ability to influence and lead them is diminished.        Allira 6 years</vt:lpstr>
      <vt:lpstr>Relationships can be enhanced by</vt:lpstr>
      <vt:lpstr>PowerPoint Presentation</vt:lpstr>
      <vt:lpstr>PowerPoint Presentation</vt:lpstr>
      <vt:lpstr>PowerPoint Presentation</vt:lpstr>
      <vt:lpstr>3. Graduated consequences</vt:lpstr>
      <vt:lpstr>Bennett and Smilanich offer a concept -The Theory of Bumps   </vt:lpstr>
      <vt:lpstr>Low Key Responses</vt:lpstr>
      <vt:lpstr>Characteristics of low key responses</vt:lpstr>
      <vt:lpstr>1. Proximity</vt:lpstr>
      <vt:lpstr>2. Touch</vt:lpstr>
      <vt:lpstr>3. The Look</vt:lpstr>
      <vt:lpstr>4. Using the student’s name</vt:lpstr>
      <vt:lpstr>5.  The gesture</vt:lpstr>
      <vt:lpstr>6.  The pause</vt:lpstr>
      <vt:lpstr>7.  Ignoring</vt:lpstr>
      <vt:lpstr>Transitions</vt:lpstr>
      <vt:lpstr>Rules</vt:lpstr>
      <vt:lpstr>The Theory of Bumps</vt:lpstr>
      <vt:lpstr>PowerPoint Presentation</vt:lpstr>
      <vt:lpstr>PowerPoint Presentation</vt:lpstr>
      <vt:lpstr>PowerPoint Presentation</vt:lpstr>
    </vt:vector>
  </TitlesOfParts>
  <Company>Murdoch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IMS</dc:creator>
  <cp:lastModifiedBy>Jess</cp:lastModifiedBy>
  <cp:revision>84</cp:revision>
  <dcterms:created xsi:type="dcterms:W3CDTF">2012-07-30T07:10:15Z</dcterms:created>
  <dcterms:modified xsi:type="dcterms:W3CDTF">2014-08-04T07:25:51Z</dcterms:modified>
</cp:coreProperties>
</file>